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357" r:id="rId3"/>
    <p:sldId id="358" r:id="rId4"/>
    <p:sldId id="260" r:id="rId5"/>
    <p:sldId id="360" r:id="rId6"/>
    <p:sldId id="361" r:id="rId7"/>
    <p:sldId id="312" r:id="rId8"/>
    <p:sldId id="348" r:id="rId9"/>
    <p:sldId id="288" r:id="rId10"/>
    <p:sldId id="316" r:id="rId11"/>
    <p:sldId id="349" r:id="rId12"/>
    <p:sldId id="333" r:id="rId13"/>
    <p:sldId id="342" r:id="rId14"/>
    <p:sldId id="334" r:id="rId15"/>
    <p:sldId id="343" r:id="rId16"/>
    <p:sldId id="337" r:id="rId17"/>
    <p:sldId id="319" r:id="rId18"/>
    <p:sldId id="344" r:id="rId19"/>
    <p:sldId id="346" r:id="rId20"/>
    <p:sldId id="363" r:id="rId21"/>
    <p:sldId id="350" r:id="rId22"/>
    <p:sldId id="362" r:id="rId23"/>
    <p:sldId id="347" r:id="rId24"/>
    <p:sldId id="338" r:id="rId25"/>
    <p:sldId id="356" r:id="rId26"/>
    <p:sldId id="341" r:id="rId27"/>
    <p:sldId id="340" r:id="rId28"/>
    <p:sldId id="339" r:id="rId29"/>
    <p:sldId id="318" r:id="rId30"/>
    <p:sldId id="320" r:id="rId31"/>
    <p:sldId id="330" r:id="rId32"/>
    <p:sldId id="327" r:id="rId33"/>
    <p:sldId id="351" r:id="rId34"/>
    <p:sldId id="352" r:id="rId35"/>
    <p:sldId id="353" r:id="rId36"/>
    <p:sldId id="354" r:id="rId37"/>
    <p:sldId id="355" r:id="rId38"/>
    <p:sldId id="329" r:id="rId39"/>
    <p:sldId id="31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000"/>
    <a:srgbClr val="D5D9E1"/>
    <a:srgbClr val="FFF594"/>
    <a:srgbClr val="FF9797"/>
    <a:srgbClr val="FFEC37"/>
    <a:srgbClr val="FFEF5B"/>
    <a:srgbClr val="FFDF1D"/>
    <a:srgbClr val="FAD600"/>
    <a:srgbClr val="810000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6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38835-3495-4B27-96A0-87454ABD6C5F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2D014-5889-49F5-9D7C-F3975D027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79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2E2218-332F-2046-8919-12C975A973BC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646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91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7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1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463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95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06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528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89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85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9A0D4-B358-4761-A8E6-3F6E91E96E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471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17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236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9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135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66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556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5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17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65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11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055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45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031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99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0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59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4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B0B8-230A-444B-8A9A-487993C95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9FF7D-04BB-40D9-B1AB-0C1E8FB79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7D25-5BA2-4DDC-AF88-3D43389E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12BD-1F8F-4679-B338-934ACB88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7B249-7FD8-4324-A18C-D3D4B1E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A06-0FF5-471F-81B7-ACA2096F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BE29F-6CA9-45D7-A37F-AA6E02AC4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0306-A081-4708-A5A4-3A1D8DCF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E444-B77F-476F-9440-DD5CB67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C462-6DF6-4F7E-9AA6-5171BE1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7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5CA5-8977-4F5C-89ED-22ECF06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311D0-C4FC-408A-8E1E-134651D61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CF84-B65D-492A-9E20-2EAC71C2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F752-7BA1-4F26-922B-3ED18553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49B5-763B-41EB-9B5F-906ACEDC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0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5038" y="5497350"/>
            <a:ext cx="9285171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038" y="6054386"/>
            <a:ext cx="9285171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7741" y="2064772"/>
            <a:ext cx="6402467" cy="1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2"/>
            <a:ext cx="9036422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8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9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21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640" y="1284923"/>
            <a:ext cx="5705856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4336" y="1284924"/>
            <a:ext cx="5730240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8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40" y="1367442"/>
            <a:ext cx="5715173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641" y="1924612"/>
            <a:ext cx="570493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4336" y="1367442"/>
            <a:ext cx="5730240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4336" y="1924612"/>
            <a:ext cx="573024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2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4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1657" y="-21511"/>
            <a:ext cx="4905488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60" y="856527"/>
            <a:ext cx="4120587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8" y="5724839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8"/>
            <a:ext cx="4406096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8" y="4136994"/>
            <a:ext cx="4398378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4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16F-D285-425D-B5C3-BF0C68C0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8AD4-1186-499C-9CBF-A66B1F94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5B96-6FF2-4B8F-A501-734357EF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CB3-0644-49AE-AF8D-C31DF03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364D0-AFB9-45B8-A31B-58161AA3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58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9" y="693795"/>
            <a:ext cx="4479498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-420369" y="-36576"/>
            <a:ext cx="13243110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1323984"/>
            <a:ext cx="4401312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2" y="2796171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4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1326" y="1295402"/>
            <a:ext cx="9036422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87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3" y="1030147"/>
            <a:ext cx="1979270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6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6830" y="6040422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8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5BFF-EC91-4D57-B8AF-BAF720C8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1F6F-E84C-4BF6-B07C-936F95D6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E6BA2-8F19-42F5-AC94-68AEF057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754A-C159-43DD-9EAF-C0701E4A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CBA2A-529F-4332-ABAA-A6DC60CE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E01F-91E4-488F-AE36-47997B91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407F-7FA6-49C7-93A5-B47A8B5EA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DC2CB-45BE-435D-BB75-D9B3E261A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AFE0-A168-4C26-881E-0D1A9D1C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71A8-2A1F-426E-8C09-C61E32B3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8F2B2-A16E-48BA-AB73-97A028EA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85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A433-C02F-48DE-B04A-0A7294BA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7D8A-785A-4444-A372-A724888C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A8AED-7DF5-4629-9768-4AB28B1AC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ED5E5-F896-431C-B67E-23A7B1688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3DD51-4EE4-40F3-937E-7CB16BFED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03E80-3035-415A-88F4-CCFC07F2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C4D06-24D5-458B-A7EE-ED092CF4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EB91-5FFD-4537-8D42-07157B9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4479-E630-4C44-B4F2-D260D88A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AC05B-5954-4626-A3FC-50B92252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FCADA-1B12-4EA3-B5DC-4673A2E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6549-6D9A-49AC-B145-36A24F6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771F6-F0BC-4384-8E3C-FD6F207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CDA77-59EA-4FE3-80D5-1567D7A3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DD0B5-516F-4E62-950C-FAF9C667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A5E7-AF90-4D8C-A22E-7F734D26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20EF-EE35-48EF-861E-CA3D7FC6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3EB9-F138-4340-AC46-3694F9FE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AC08E-E587-42DA-BD42-748F9C4B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65B5-3B0F-496F-9AFB-7ABF80DD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BC3F7-38BA-4D47-AD85-B531E72A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394B-89D6-4B45-A5F2-0155A010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09142-9755-458F-AC67-9A30C36D1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6984C-1C69-4684-81E4-3C2C93CA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E6AE-837D-46DB-9F54-F9D447A4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E130B-D68D-47C2-854C-D3A048C0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0B867-1BCD-4783-84FE-D3F520D5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8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010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99" y="235565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0" y="1078994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4560" y="6365877"/>
            <a:ext cx="1168704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3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.png"/><Relationship Id="rId5" Type="http://schemas.openxmlformats.org/officeDocument/2006/relationships/image" Target="../media/image14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mproving.com/training/class/professional-scrum-product-owner-certification" TargetMode="Externa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github.com/dotnet-presentations/blazor-workshop" TargetMode="External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lazor.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ka.ms/blazor-carchecker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-presentations/blazor-workshop" TargetMode="External"/><Relationship Id="rId13" Type="http://schemas.openxmlformats.org/officeDocument/2006/relationships/image" Target="../media/image4.png"/><Relationship Id="rId3" Type="http://schemas.openxmlformats.org/officeDocument/2006/relationships/hyperlink" Target="https://www.youtube.com/watch?v=Khn7sDUSEJM" TargetMode="External"/><Relationship Id="rId7" Type="http://schemas.openxmlformats.org/officeDocument/2006/relationships/hyperlink" Target="https://docs.microsoft.com/en-us/aspnet/core/blazor/routing?view=aspnetcore-3.1" TargetMode="External"/><Relationship Id="rId12" Type="http://schemas.openxmlformats.org/officeDocument/2006/relationships/hyperlink" Target="https://pacmanblazor.azurewebsites.ne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uget.org/packages/Microsoft.AspNetCore.Blazor.Templates/" TargetMode="External"/><Relationship Id="rId11" Type="http://schemas.openxmlformats.org/officeDocument/2006/relationships/hyperlink" Target="https://aesalazar.github.io/AsteroidsWasm/" TargetMode="External"/><Relationship Id="rId5" Type="http://schemas.openxmlformats.org/officeDocument/2006/relationships/hyperlink" Target="https://docs.microsoft.com/en-us/aspnet/core/blazor/get-started?view=aspnetcore-3.1&amp;tabs=visual-studio" TargetMode="External"/><Relationship Id="rId10" Type="http://schemas.openxmlformats.org/officeDocument/2006/relationships/hyperlink" Target="https://channel9.msdn.com/Events/dotnetConf/Focus-on-Blazor" TargetMode="External"/><Relationship Id="rId4" Type="http://schemas.openxmlformats.org/officeDocument/2006/relationships/hyperlink" Target="https://webassembly.org/" TargetMode="External"/><Relationship Id="rId9" Type="http://schemas.openxmlformats.org/officeDocument/2006/relationships/hyperlink" Target="https://github.com/SteveSandersonMS/WebWindow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s://www.twitch.tv/haroldpulcher" TargetMode="External"/><Relationship Id="rId4" Type="http://schemas.openxmlformats.org/officeDocument/2006/relationships/hyperlink" Target="https://youtube.com/user/hpulch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46CF-DE64-4B9D-A6BD-919740E7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Harold Pulcher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59755-05B3-4633-A4EA-0E6AFDAC6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Senior Consultant and Microsoft MVP</a:t>
            </a:r>
          </a:p>
        </p:txBody>
      </p:sp>
    </p:spTree>
    <p:extLst>
      <p:ext uri="{BB962C8B-B14F-4D97-AF65-F5344CB8AC3E}">
        <p14:creationId xmlns:p14="http://schemas.microsoft.com/office/powerpoint/2010/main" val="105008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49" y="437744"/>
            <a:ext cx="11155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Why you should be interested in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18745" y="1776286"/>
            <a:ext cx="4844636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C# Language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Tooling / IDE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Consistent ecosystem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14B07-6A27-4F55-A8DB-80112F2A7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89A1FAC-E3B1-4567-AE22-64D2B48CEE0B}"/>
              </a:ext>
            </a:extLst>
          </p:cNvPr>
          <p:cNvSpPr/>
          <p:nvPr/>
        </p:nvSpPr>
        <p:spPr>
          <a:xfrm>
            <a:off x="4178866" y="863739"/>
            <a:ext cx="7729942" cy="5996705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577853"/>
              <a:gd name="connsiteY0" fmla="*/ 4436545 h 7816650"/>
              <a:gd name="connsiteX1" fmla="*/ 1748659 w 10577853"/>
              <a:gd name="connsiteY1" fmla="*/ 7067163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577853"/>
              <a:gd name="connsiteY0" fmla="*/ 4436545 h 7816650"/>
              <a:gd name="connsiteX1" fmla="*/ 2233073 w 10577853"/>
              <a:gd name="connsiteY1" fmla="*/ 7812905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048822"/>
              <a:gd name="connsiteY0" fmla="*/ 5201408 h 7816650"/>
              <a:gd name="connsiteX1" fmla="*/ 1704042 w 10048822"/>
              <a:gd name="connsiteY1" fmla="*/ 7812905 h 7816650"/>
              <a:gd name="connsiteX2" fmla="*/ 10048822 w 10048822"/>
              <a:gd name="connsiteY2" fmla="*/ 7816650 h 7816650"/>
              <a:gd name="connsiteX3" fmla="*/ 4392135 w 10048822"/>
              <a:gd name="connsiteY3" fmla="*/ 0 h 7816650"/>
              <a:gd name="connsiteX0" fmla="*/ 0 w 10075911"/>
              <a:gd name="connsiteY0" fmla="*/ 5194184 h 7816650"/>
              <a:gd name="connsiteX1" fmla="*/ 1731131 w 10075911"/>
              <a:gd name="connsiteY1" fmla="*/ 7812905 h 7816650"/>
              <a:gd name="connsiteX2" fmla="*/ 10075911 w 10075911"/>
              <a:gd name="connsiteY2" fmla="*/ 7816650 h 7816650"/>
              <a:gd name="connsiteX3" fmla="*/ 4419224 w 10075911"/>
              <a:gd name="connsiteY3" fmla="*/ 0 h 781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5911" h="7816650">
                <a:moveTo>
                  <a:pt x="0" y="5194184"/>
                </a:moveTo>
                <a:lnTo>
                  <a:pt x="1731131" y="7812905"/>
                </a:lnTo>
                <a:lnTo>
                  <a:pt x="10075911" y="7816650"/>
                </a:lnTo>
                <a:lnTo>
                  <a:pt x="4419224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800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4175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4493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106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5329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5494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5840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4292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4777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5E915A2-4F09-4AEB-A6D0-313474E467DF}"/>
              </a:ext>
            </a:extLst>
          </p:cNvPr>
          <p:cNvGrpSpPr/>
          <p:nvPr/>
        </p:nvGrpSpPr>
        <p:grpSpPr>
          <a:xfrm>
            <a:off x="5865934" y="2755558"/>
            <a:ext cx="818888" cy="693068"/>
            <a:chOff x="809408" y="5164739"/>
            <a:chExt cx="1531302" cy="129602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5EAA4B6-5307-4CD3-A91A-F12DF9B81ADA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A5B6A6A-D782-4781-A387-C0179DDB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CC1F109-0A53-45C0-ADDC-1C15B7901F0E}"/>
              </a:ext>
            </a:extLst>
          </p:cNvPr>
          <p:cNvGrpSpPr/>
          <p:nvPr/>
        </p:nvGrpSpPr>
        <p:grpSpPr>
          <a:xfrm>
            <a:off x="4838141" y="2418424"/>
            <a:ext cx="1928148" cy="1631894"/>
            <a:chOff x="809408" y="5164739"/>
            <a:chExt cx="1531302" cy="129602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13617D-88FB-4DD4-A837-986642088CF2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AC577549-CDF5-4E95-8C60-C72B2004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3FBE02C-50EE-4C4F-ABF0-47A2066E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4" grpId="0" animBg="1"/>
      <p:bldP spid="39" grpId="0" animBg="1"/>
      <p:bldP spid="92" grpId="0" animBg="1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245EE-4E17-44BD-A966-E6AFC6C68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2" y="397111"/>
            <a:ext cx="11488941" cy="5848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46D7F6-CA10-4CB5-B21A-244D66854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746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1064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1677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1900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2065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2411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863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1348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5016905" y="337225"/>
            <a:ext cx="6723600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58DC99-157C-4BFE-9BBB-2A5D211D3254}"/>
              </a:ext>
            </a:extLst>
          </p:cNvPr>
          <p:cNvGrpSpPr/>
          <p:nvPr/>
        </p:nvGrpSpPr>
        <p:grpSpPr>
          <a:xfrm>
            <a:off x="8958028" y="1025866"/>
            <a:ext cx="2485513" cy="3668646"/>
            <a:chOff x="6763966" y="1195735"/>
            <a:chExt cx="4748598" cy="458231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C901FE-4C58-4C09-B98D-FF1F79A557D7}"/>
                </a:ext>
              </a:extLst>
            </p:cNvPr>
            <p:cNvSpPr/>
            <p:nvPr/>
          </p:nvSpPr>
          <p:spPr>
            <a:xfrm>
              <a:off x="6763966" y="1195735"/>
              <a:ext cx="4748598" cy="4582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A8F3DD-52A7-4251-A6B4-EFA3B4EE012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E90805-5616-4729-BC63-CED5805A1B5C}"/>
                </a:ext>
              </a:extLst>
            </p:cNvPr>
            <p:cNvSpPr/>
            <p:nvPr/>
          </p:nvSpPr>
          <p:spPr>
            <a:xfrm>
              <a:off x="7427549" y="1573394"/>
              <a:ext cx="3456573" cy="40950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18E3E3-442A-4484-8B30-A79A61BAA30C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851CE92-4927-424A-9ED6-21CA711F2581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E4675B-496C-4845-9B2D-63DB078B9F8B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7164175-DCB5-4408-9921-F4D3DDA80D5B}"/>
                </a:ext>
              </a:extLst>
            </p:cNvPr>
            <p:cNvSpPr/>
            <p:nvPr/>
          </p:nvSpPr>
          <p:spPr>
            <a:xfrm rot="16200000">
              <a:off x="6956868" y="1617910"/>
              <a:ext cx="255154" cy="3204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687FB4-2E72-4866-B44C-022366EAE2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65056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8A9D0C-DA78-4B8F-B856-86655AC21B0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910364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0DB3C2-7AF3-48B8-8624-ECD6C20C0D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78003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6C94868-D156-46C1-83AA-D8D1D4C52669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079A37E-C1CA-4738-815D-C9BAB437B38C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C1E68C-5745-4679-A987-1C4C45900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A928D4D-7FFB-44B4-9010-B7BE509CE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3BB5158-B192-4A56-B95E-EAE3335316EB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F2CA768-1E52-47E0-B40E-7F59CDA75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D5450F0-81B1-4EFE-8432-11C1723F7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2DE5FD9-86ED-47DC-B7A0-1BCA5552A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BABD4B3-7000-469B-8318-7D3702B03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19569B5-4FE2-4F04-8577-C0D6514F7838}"/>
              </a:ext>
            </a:extLst>
          </p:cNvPr>
          <p:cNvSpPr/>
          <p:nvPr/>
        </p:nvSpPr>
        <p:spPr>
          <a:xfrm>
            <a:off x="9660606" y="2789195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ACB2C9-13A9-497C-B8BD-9AD236CA0F9F}"/>
              </a:ext>
            </a:extLst>
          </p:cNvPr>
          <p:cNvSpPr/>
          <p:nvPr/>
        </p:nvSpPr>
        <p:spPr>
          <a:xfrm>
            <a:off x="7179924" y="5187686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C6651F-75D5-487C-99A7-E277C9D3F3FB}"/>
              </a:ext>
            </a:extLst>
          </p:cNvPr>
          <p:cNvGrpSpPr/>
          <p:nvPr/>
        </p:nvGrpSpPr>
        <p:grpSpPr>
          <a:xfrm>
            <a:off x="5309285" y="1316013"/>
            <a:ext cx="2575963" cy="2522288"/>
            <a:chOff x="5309285" y="1316013"/>
            <a:chExt cx="2575963" cy="252228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37BE9A-D112-4C92-B257-94A44E40101B}"/>
                </a:ext>
              </a:extLst>
            </p:cNvPr>
            <p:cNvGrpSpPr/>
            <p:nvPr/>
          </p:nvGrpSpPr>
          <p:grpSpPr>
            <a:xfrm>
              <a:off x="5309285" y="1316013"/>
              <a:ext cx="2575963" cy="2522288"/>
              <a:chOff x="4799493" y="278079"/>
              <a:chExt cx="2764953" cy="2707341"/>
            </a:xfrm>
          </p:grpSpPr>
          <p:pic>
            <p:nvPicPr>
              <p:cNvPr id="45" name="Graphic 44" descr="Server">
                <a:extLst>
                  <a:ext uri="{FF2B5EF4-FFF2-40B4-BE49-F238E27FC236}">
                    <a16:creationId xmlns:a16="http://schemas.microsoft.com/office/drawing/2014/main" id="{C0432D0D-5FD9-4D44-9EC0-1FDD6C470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39004" y="278079"/>
                <a:ext cx="2485931" cy="248593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D6427EE-14D0-42FB-A21C-69AE40809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9493" y="1144964"/>
                <a:ext cx="2764953" cy="1840456"/>
              </a:xfrm>
              <a:prstGeom prst="rect">
                <a:avLst/>
              </a:prstGeom>
              <a:effectLst/>
            </p:spPr>
          </p:pic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1E80C5-381F-4637-BCF6-E1D30E90F64F}"/>
                  </a:ext>
                </a:extLst>
              </p:cNvPr>
              <p:cNvSpPr/>
              <p:nvPr/>
            </p:nvSpPr>
            <p:spPr>
              <a:xfrm>
                <a:off x="4901994" y="1326999"/>
                <a:ext cx="2539831" cy="1535111"/>
              </a:xfrm>
              <a:custGeom>
                <a:avLst/>
                <a:gdLst>
                  <a:gd name="connsiteX0" fmla="*/ 103761 w 3819727"/>
                  <a:gd name="connsiteY0" fmla="*/ 2075234 h 2308698"/>
                  <a:gd name="connsiteX1" fmla="*/ 103761 w 3819727"/>
                  <a:gd name="connsiteY1" fmla="*/ 2075234 h 2308698"/>
                  <a:gd name="connsiteX2" fmla="*/ 103761 w 3819727"/>
                  <a:gd name="connsiteY2" fmla="*/ 2010383 h 2308698"/>
                  <a:gd name="connsiteX3" fmla="*/ 0 w 3819727"/>
                  <a:gd name="connsiteY3" fmla="*/ 1504545 h 2308698"/>
                  <a:gd name="connsiteX4" fmla="*/ 194553 w 3819727"/>
                  <a:gd name="connsiteY4" fmla="*/ 1089498 h 2308698"/>
                  <a:gd name="connsiteX5" fmla="*/ 810638 w 3819727"/>
                  <a:gd name="connsiteY5" fmla="*/ 1005191 h 2308698"/>
                  <a:gd name="connsiteX6" fmla="*/ 966281 w 3819727"/>
                  <a:gd name="connsiteY6" fmla="*/ 603115 h 2308698"/>
                  <a:gd name="connsiteX7" fmla="*/ 1420238 w 3819727"/>
                  <a:gd name="connsiteY7" fmla="*/ 434502 h 2308698"/>
                  <a:gd name="connsiteX8" fmla="*/ 1562910 w 3819727"/>
                  <a:gd name="connsiteY8" fmla="*/ 505838 h 2308698"/>
                  <a:gd name="connsiteX9" fmla="*/ 2016868 w 3819727"/>
                  <a:gd name="connsiteY9" fmla="*/ 0 h 2308698"/>
                  <a:gd name="connsiteX10" fmla="*/ 2808051 w 3819727"/>
                  <a:gd name="connsiteY10" fmla="*/ 32425 h 2308698"/>
                  <a:gd name="connsiteX11" fmla="*/ 3197157 w 3819727"/>
                  <a:gd name="connsiteY11" fmla="*/ 499353 h 2308698"/>
                  <a:gd name="connsiteX12" fmla="*/ 3281464 w 3819727"/>
                  <a:gd name="connsiteY12" fmla="*/ 1024647 h 2308698"/>
                  <a:gd name="connsiteX13" fmla="*/ 3709481 w 3819727"/>
                  <a:gd name="connsiteY13" fmla="*/ 1238655 h 2308698"/>
                  <a:gd name="connsiteX14" fmla="*/ 3819727 w 3819727"/>
                  <a:gd name="connsiteY14" fmla="*/ 1614791 h 2308698"/>
                  <a:gd name="connsiteX15" fmla="*/ 3631659 w 3819727"/>
                  <a:gd name="connsiteY15" fmla="*/ 2068749 h 2308698"/>
                  <a:gd name="connsiteX16" fmla="*/ 2866417 w 3819727"/>
                  <a:gd name="connsiteY16" fmla="*/ 2308698 h 2308698"/>
                  <a:gd name="connsiteX17" fmla="*/ 350195 w 3819727"/>
                  <a:gd name="connsiteY17" fmla="*/ 2276272 h 2308698"/>
                  <a:gd name="connsiteX18" fmla="*/ 103761 w 3819727"/>
                  <a:gd name="connsiteY18" fmla="*/ 2075234 h 230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19727" h="2308698">
                    <a:moveTo>
                      <a:pt x="103761" y="2075234"/>
                    </a:moveTo>
                    <a:lnTo>
                      <a:pt x="103761" y="2075234"/>
                    </a:lnTo>
                    <a:lnTo>
                      <a:pt x="103761" y="2010383"/>
                    </a:lnTo>
                    <a:lnTo>
                      <a:pt x="0" y="1504545"/>
                    </a:lnTo>
                    <a:lnTo>
                      <a:pt x="194553" y="1089498"/>
                    </a:lnTo>
                    <a:lnTo>
                      <a:pt x="810638" y="1005191"/>
                    </a:lnTo>
                    <a:lnTo>
                      <a:pt x="966281" y="603115"/>
                    </a:lnTo>
                    <a:lnTo>
                      <a:pt x="1420238" y="434502"/>
                    </a:lnTo>
                    <a:lnTo>
                      <a:pt x="1562910" y="505838"/>
                    </a:lnTo>
                    <a:lnTo>
                      <a:pt x="2016868" y="0"/>
                    </a:lnTo>
                    <a:lnTo>
                      <a:pt x="2808051" y="32425"/>
                    </a:lnTo>
                    <a:lnTo>
                      <a:pt x="3197157" y="499353"/>
                    </a:lnTo>
                    <a:lnTo>
                      <a:pt x="3281464" y="1024647"/>
                    </a:lnTo>
                    <a:lnTo>
                      <a:pt x="3709481" y="1238655"/>
                    </a:lnTo>
                    <a:lnTo>
                      <a:pt x="3819727" y="1614791"/>
                    </a:lnTo>
                    <a:lnTo>
                      <a:pt x="3631659" y="2068749"/>
                    </a:lnTo>
                    <a:lnTo>
                      <a:pt x="2866417" y="2308698"/>
                    </a:lnTo>
                    <a:lnTo>
                      <a:pt x="350195" y="2276272"/>
                    </a:lnTo>
                    <a:lnTo>
                      <a:pt x="103761" y="20752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E0F4224-B621-471C-A1AF-9E0074E4E4CB}"/>
                  </a:ext>
                </a:extLst>
              </p:cNvPr>
              <p:cNvGrpSpPr/>
              <p:nvPr/>
            </p:nvGrpSpPr>
            <p:grpSpPr>
              <a:xfrm>
                <a:off x="6156515" y="1502122"/>
                <a:ext cx="730079" cy="617904"/>
                <a:chOff x="809408" y="5164739"/>
                <a:chExt cx="1531302" cy="1296022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E14A523-951D-4FA1-ACD3-B68003CA7432}"/>
                    </a:ext>
                  </a:extLst>
                </p:cNvPr>
                <p:cNvSpPr/>
                <p:nvPr/>
              </p:nvSpPr>
              <p:spPr>
                <a:xfrm>
                  <a:off x="942760" y="5164739"/>
                  <a:ext cx="1319004" cy="1286740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3E3286F-BA90-4C50-B047-3FC0EB8D4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08" y="5451464"/>
                  <a:ext cx="1531302" cy="10092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7491EB1-0F53-4E48-8162-8C5B2087015D}"/>
                </a:ext>
              </a:extLst>
            </p:cNvPr>
            <p:cNvGrpSpPr/>
            <p:nvPr/>
          </p:nvGrpSpPr>
          <p:grpSpPr>
            <a:xfrm>
              <a:off x="5573561" y="3004090"/>
              <a:ext cx="1961680" cy="593059"/>
              <a:chOff x="1054661" y="1663008"/>
              <a:chExt cx="2044210" cy="618010"/>
            </a:xfrm>
          </p:grpSpPr>
          <p:pic>
            <p:nvPicPr>
              <p:cNvPr id="90" name="Picture 4" descr="Image result for blazor logo">
                <a:extLst>
                  <a:ext uri="{FF2B5EF4-FFF2-40B4-BE49-F238E27FC236}">
                    <a16:creationId xmlns:a16="http://schemas.microsoft.com/office/drawing/2014/main" id="{8238275C-E83E-483C-8E76-F46F336AF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661" y="1663008"/>
                <a:ext cx="618010" cy="618010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20400000" lon="900000" rev="21180000"/>
                </a:camera>
                <a:lightRig rig="balanced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D24838F-EFD5-4631-A5A4-5C5FDC3C2A05}"/>
                  </a:ext>
                </a:extLst>
              </p:cNvPr>
              <p:cNvGrpSpPr/>
              <p:nvPr/>
            </p:nvGrpSpPr>
            <p:grpSpPr>
              <a:xfrm>
                <a:off x="1737248" y="1843052"/>
                <a:ext cx="1361623" cy="320165"/>
                <a:chOff x="977953" y="2433131"/>
                <a:chExt cx="6182954" cy="1453829"/>
              </a:xfrm>
              <a:solidFill>
                <a:schemeClr val="bg1"/>
              </a:solidFill>
              <a:effectLst/>
              <a:scene3d>
                <a:camera prst="perspectiveRelaxedModerately" fov="0">
                  <a:rot lat="20400000" lon="930000" rev="21276000"/>
                </a:camera>
                <a:lightRig rig="flat" dir="t"/>
              </a:scene3d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578F2797-DEBC-4727-8D56-1D71914A2166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C3AE134-6D8E-4ADB-85E6-1E2C2ACBA66C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99F70CF-D4BE-485D-B86D-54D21DE3A60D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035023-1B2D-4DED-9843-F06BB29E1FF4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3DD26202-049B-4501-97C4-CC67D1E1E227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07D5F350-4568-4C23-9A67-9DDC5B8E21B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5DB7129-0355-4697-9009-30E21FA63082}"/>
              </a:ext>
            </a:extLst>
          </p:cNvPr>
          <p:cNvSpPr/>
          <p:nvPr/>
        </p:nvSpPr>
        <p:spPr>
          <a:xfrm>
            <a:off x="8017184" y="286422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SignalR</a:t>
            </a:r>
            <a:endParaRPr lang="en-GB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F4EBE79-A088-4156-B2C6-920A2B5D7032}"/>
              </a:ext>
            </a:extLst>
          </p:cNvPr>
          <p:cNvGrpSpPr/>
          <p:nvPr/>
        </p:nvGrpSpPr>
        <p:grpSpPr>
          <a:xfrm>
            <a:off x="2426510" y="2755558"/>
            <a:ext cx="818888" cy="693068"/>
            <a:chOff x="809408" y="5164739"/>
            <a:chExt cx="1531302" cy="129602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08D7CC1-3DD9-4ECD-B6D1-041A7402BEB6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2D4C1E-542F-45B2-83F1-6C4407A5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57852F-9CFD-43A4-83E9-81862E3D01CD}"/>
              </a:ext>
            </a:extLst>
          </p:cNvPr>
          <p:cNvGrpSpPr/>
          <p:nvPr/>
        </p:nvGrpSpPr>
        <p:grpSpPr>
          <a:xfrm rot="4844571">
            <a:off x="7713455" y="2064358"/>
            <a:ext cx="1720783" cy="2025024"/>
            <a:chOff x="5103079" y="1984490"/>
            <a:chExt cx="2234242" cy="2359769"/>
          </a:xfrm>
        </p:grpSpPr>
        <p:pic>
          <p:nvPicPr>
            <p:cNvPr id="79" name="Graphic 78" descr="Line Arrow: Clockwise curve">
              <a:extLst>
                <a:ext uri="{FF2B5EF4-FFF2-40B4-BE49-F238E27FC236}">
                  <a16:creationId xmlns:a16="http://schemas.microsoft.com/office/drawing/2014/main" id="{23553E86-119F-4DEA-84F6-262C4CB3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>
              <a:off x="5955476" y="2082877"/>
              <a:ext cx="1381845" cy="2261382"/>
            </a:xfrm>
            <a:prstGeom prst="rect">
              <a:avLst/>
            </a:prstGeom>
            <a:effectLst/>
          </p:spPr>
        </p:pic>
        <p:pic>
          <p:nvPicPr>
            <p:cNvPr id="80" name="Graphic 79" descr="Line Arrow: Clockwise curve">
              <a:extLst>
                <a:ext uri="{FF2B5EF4-FFF2-40B4-BE49-F238E27FC236}">
                  <a16:creationId xmlns:a16="http://schemas.microsoft.com/office/drawing/2014/main" id="{170C17A8-F8D6-4588-A50D-C9666AF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 flipH="1" flipV="1">
              <a:off x="5103079" y="1984490"/>
              <a:ext cx="1381843" cy="2261384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29558-B0BC-480B-8BDB-9A8A53B05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1" grpId="0" animBg="1"/>
      <p:bldP spid="8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35364-E515-4A38-B0B3-4B5F43BA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1" y="431258"/>
            <a:ext cx="11254218" cy="5522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AB402E-EB2A-4ABC-84DC-4D91388EF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6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299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B054CE-83B3-4F9A-B5AE-6A8BE4FFEBC4}"/>
              </a:ext>
            </a:extLst>
          </p:cNvPr>
          <p:cNvGrpSpPr/>
          <p:nvPr/>
        </p:nvGrpSpPr>
        <p:grpSpPr>
          <a:xfrm rot="21335611">
            <a:off x="1211373" y="2868934"/>
            <a:ext cx="4597047" cy="3372654"/>
            <a:chOff x="5966019" y="1381618"/>
            <a:chExt cx="4597047" cy="337265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263EA18-EC10-45DF-A7E8-BA9C068F9483}"/>
                </a:ext>
              </a:extLst>
            </p:cNvPr>
            <p:cNvGrpSpPr/>
            <p:nvPr/>
          </p:nvGrpSpPr>
          <p:grpSpPr>
            <a:xfrm>
              <a:off x="5966019" y="1381618"/>
              <a:ext cx="4597047" cy="3372654"/>
              <a:chOff x="6289779" y="595318"/>
              <a:chExt cx="4964936" cy="3939325"/>
            </a:xfrm>
          </p:grpSpPr>
          <p:sp>
            <p:nvSpPr>
              <p:cNvPr id="119" name="Flowchart: Stored Data 2">
                <a:extLst>
                  <a:ext uri="{FF2B5EF4-FFF2-40B4-BE49-F238E27FC236}">
                    <a16:creationId xmlns:a16="http://schemas.microsoft.com/office/drawing/2014/main" id="{6A635557-B932-4EC5-A719-7A6A93CACF35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Flowchart: Stored Data 2">
                <a:extLst>
                  <a:ext uri="{FF2B5EF4-FFF2-40B4-BE49-F238E27FC236}">
                    <a16:creationId xmlns:a16="http://schemas.microsoft.com/office/drawing/2014/main" id="{2687EEDB-9B94-406A-8490-3294D02AAB49}"/>
                  </a:ext>
                </a:extLst>
              </p:cNvPr>
              <p:cNvSpPr/>
              <p:nvPr/>
            </p:nvSpPr>
            <p:spPr>
              <a:xfrm>
                <a:off x="6312010" y="595318"/>
                <a:ext cx="4942705" cy="362691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49F595B-88D4-429E-B330-67C216095A17}"/>
                </a:ext>
              </a:extLst>
            </p:cNvPr>
            <p:cNvSpPr/>
            <p:nvPr/>
          </p:nvSpPr>
          <p:spPr>
            <a:xfrm>
              <a:off x="6459689" y="1811419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Offline support / PWA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Zero latency UI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Static-files hosting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E6153C2-C353-496B-9E1F-804E43640B53}"/>
              </a:ext>
            </a:extLst>
          </p:cNvPr>
          <p:cNvGrpSpPr/>
          <p:nvPr/>
        </p:nvGrpSpPr>
        <p:grpSpPr>
          <a:xfrm rot="155115">
            <a:off x="6878825" y="2820168"/>
            <a:ext cx="4605503" cy="3373952"/>
            <a:chOff x="5966016" y="1380321"/>
            <a:chExt cx="4605503" cy="337395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CB384A3-C5F6-4357-9717-314AC06D28FD}"/>
                </a:ext>
              </a:extLst>
            </p:cNvPr>
            <p:cNvGrpSpPr/>
            <p:nvPr/>
          </p:nvGrpSpPr>
          <p:grpSpPr>
            <a:xfrm>
              <a:off x="5966016" y="1380321"/>
              <a:ext cx="4605503" cy="3373952"/>
              <a:chOff x="6289779" y="593803"/>
              <a:chExt cx="4974069" cy="3940840"/>
            </a:xfrm>
          </p:grpSpPr>
          <p:sp>
            <p:nvSpPr>
              <p:cNvPr id="124" name="Flowchart: Stored Data 2">
                <a:extLst>
                  <a:ext uri="{FF2B5EF4-FFF2-40B4-BE49-F238E27FC236}">
                    <a16:creationId xmlns:a16="http://schemas.microsoft.com/office/drawing/2014/main" id="{A129F364-014A-400A-AB3A-014F2C2A7C18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lowchart: Stored Data 2">
                <a:extLst>
                  <a:ext uri="{FF2B5EF4-FFF2-40B4-BE49-F238E27FC236}">
                    <a16:creationId xmlns:a16="http://schemas.microsoft.com/office/drawing/2014/main" id="{0E0552F6-83F6-4409-998F-84F54A93F0C5}"/>
                  </a:ext>
                </a:extLst>
              </p:cNvPr>
              <p:cNvSpPr/>
              <p:nvPr/>
            </p:nvSpPr>
            <p:spPr>
              <a:xfrm>
                <a:off x="6321144" y="593803"/>
                <a:ext cx="4942704" cy="362691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EE2245-8150-40EA-BCD3-28D948FAB23E}"/>
                </a:ext>
              </a:extLst>
            </p:cNvPr>
            <p:cNvSpPr/>
            <p:nvPr/>
          </p:nvSpPr>
          <p:spPr>
            <a:xfrm>
              <a:off x="6741168" y="1826540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Thin client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Full runtime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All code on server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402C53-0CC6-4EBF-8547-F4B97FD42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E79058-BB07-46D5-B8BC-B1E9E43F3414}"/>
              </a:ext>
            </a:extLst>
          </p:cNvPr>
          <p:cNvSpPr/>
          <p:nvPr/>
        </p:nvSpPr>
        <p:spPr>
          <a:xfrm>
            <a:off x="3772364" y="503720"/>
            <a:ext cx="9664783" cy="6888113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055196"/>
              <a:gd name="connsiteY0" fmla="*/ 3754838 h 6401948"/>
              <a:gd name="connsiteX1" fmla="*/ 1748659 w 10055196"/>
              <a:gd name="connsiteY1" fmla="*/ 6385456 h 6401948"/>
              <a:gd name="connsiteX2" fmla="*/ 10055196 w 10055196"/>
              <a:gd name="connsiteY2" fmla="*/ 6401948 h 6401948"/>
              <a:gd name="connsiteX3" fmla="*/ 5411995 w 10055196"/>
              <a:gd name="connsiteY3" fmla="*/ 0 h 6401948"/>
              <a:gd name="connsiteX0" fmla="*/ 0 w 8982643"/>
              <a:gd name="connsiteY0" fmla="*/ 5345488 h 6401948"/>
              <a:gd name="connsiteX1" fmla="*/ 676106 w 8982643"/>
              <a:gd name="connsiteY1" fmla="*/ 6385456 h 6401948"/>
              <a:gd name="connsiteX2" fmla="*/ 8982643 w 8982643"/>
              <a:gd name="connsiteY2" fmla="*/ 6401948 h 6401948"/>
              <a:gd name="connsiteX3" fmla="*/ 4339442 w 8982643"/>
              <a:gd name="connsiteY3" fmla="*/ 0 h 64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643" h="6401948">
                <a:moveTo>
                  <a:pt x="0" y="5345488"/>
                </a:moveTo>
                <a:lnTo>
                  <a:pt x="676106" y="6385456"/>
                </a:lnTo>
                <a:lnTo>
                  <a:pt x="8982643" y="6401948"/>
                </a:lnTo>
                <a:lnTo>
                  <a:pt x="4339442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A2C615-502D-47FF-B8D3-7EA6CD964173}"/>
              </a:ext>
            </a:extLst>
          </p:cNvPr>
          <p:cNvSpPr/>
          <p:nvPr/>
        </p:nvSpPr>
        <p:spPr>
          <a:xfrm>
            <a:off x="3717908" y="421110"/>
            <a:ext cx="4756184" cy="5897148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BAEF3-4B43-4C5D-BE76-96A7482B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64" y="788435"/>
            <a:ext cx="4460072" cy="5162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C09428-09C7-4A61-A16F-2E521DC4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sic Steps">
            <a:extLst>
              <a:ext uri="{FF2B5EF4-FFF2-40B4-BE49-F238E27FC236}">
                <a16:creationId xmlns:a16="http://schemas.microsoft.com/office/drawing/2014/main" id="{515E1580-C086-41C2-AC5F-24EC67C936A4}"/>
              </a:ext>
            </a:extLst>
          </p:cNvPr>
          <p:cNvSpPr txBox="1">
            <a:spLocks/>
          </p:cNvSpPr>
          <p:nvPr/>
        </p:nvSpPr>
        <p:spPr>
          <a:xfrm>
            <a:off x="3429000" y="175098"/>
            <a:ext cx="5334000" cy="101456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 Started</a:t>
            </a:r>
          </a:p>
        </p:txBody>
      </p:sp>
      <p:sp>
        <p:nvSpPr>
          <p:cNvPr id="4" name="Get an Azure account…">
            <a:extLst>
              <a:ext uri="{FF2B5EF4-FFF2-40B4-BE49-F238E27FC236}">
                <a16:creationId xmlns:a16="http://schemas.microsoft.com/office/drawing/2014/main" id="{DB8B7772-7051-4B4A-87BC-32E97D34302B}"/>
              </a:ext>
            </a:extLst>
          </p:cNvPr>
          <p:cNvSpPr txBox="1">
            <a:spLocks/>
          </p:cNvSpPr>
          <p:nvPr/>
        </p:nvSpPr>
        <p:spPr>
          <a:xfrm>
            <a:off x="952500" y="1476753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 Pick your tool of choice: Visual Studio 2019, Visual Studio Code, or Visual Studio for Mac, </a:t>
            </a:r>
            <a:r>
              <a:rPr lang="en-US" sz="2800" i="1" dirty="0"/>
              <a:t>Visual Studio 2019 Preview RC 4</a:t>
            </a:r>
          </a:p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Install .NET Core 3.1 SDK:   dot.net/get-core3, </a:t>
            </a:r>
            <a:r>
              <a:rPr lang="en-US" sz="2800" i="1" dirty="0"/>
              <a:t>.NET 5.0 RC 2</a:t>
            </a:r>
          </a:p>
        </p:txBody>
      </p:sp>
      <p:sp>
        <p:nvSpPr>
          <p:cNvPr id="5" name="Get an Azure account…">
            <a:extLst>
              <a:ext uri="{FF2B5EF4-FFF2-40B4-BE49-F238E27FC236}">
                <a16:creationId xmlns:a16="http://schemas.microsoft.com/office/drawing/2014/main" id="{424D2A49-EC26-4F7F-9B87-B09B41E13CB4}"/>
              </a:ext>
            </a:extLst>
          </p:cNvPr>
          <p:cNvSpPr txBox="1">
            <a:spLocks/>
          </p:cNvSpPr>
          <p:nvPr/>
        </p:nvSpPr>
        <p:spPr>
          <a:xfrm>
            <a:off x="952500" y="3285466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800"/>
              </a:spcBef>
              <a:buSzPct val="100000"/>
              <a:defRPr sz="2800" u="none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1F295-ACE0-41F1-AA53-A1310BE6A870}"/>
              </a:ext>
            </a:extLst>
          </p:cNvPr>
          <p:cNvSpPr/>
          <p:nvPr/>
        </p:nvSpPr>
        <p:spPr>
          <a:xfrm>
            <a:off x="1342417" y="4941911"/>
            <a:ext cx="461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blazorwasm</a:t>
            </a:r>
            <a:r>
              <a:rPr lang="en-US" dirty="0"/>
              <a:t> -o blazor-wasm1</a:t>
            </a:r>
          </a:p>
          <a:p>
            <a:r>
              <a:rPr lang="en-US" dirty="0"/>
              <a:t>cd blazor-wasm1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63C76-D65C-4CD8-AC94-41AB24C60537}"/>
              </a:ext>
            </a:extLst>
          </p:cNvPr>
          <p:cNvSpPr/>
          <p:nvPr/>
        </p:nvSpPr>
        <p:spPr>
          <a:xfrm>
            <a:off x="6417014" y="4921961"/>
            <a:ext cx="4432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blazorserver</a:t>
            </a:r>
            <a:r>
              <a:rPr lang="en-US" dirty="0"/>
              <a:t> -o blazor-server1</a:t>
            </a:r>
          </a:p>
          <a:p>
            <a:r>
              <a:rPr lang="en-US" dirty="0"/>
              <a:t>cd blazor-server1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9707F-8B57-4A31-8370-7BB091B30F22}"/>
              </a:ext>
            </a:extLst>
          </p:cNvPr>
          <p:cNvSpPr txBox="1"/>
          <p:nvPr/>
        </p:nvSpPr>
        <p:spPr>
          <a:xfrm>
            <a:off x="1994170" y="4322877"/>
            <a:ext cx="286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 err="1"/>
              <a:t>Webassembly</a:t>
            </a:r>
            <a:r>
              <a:rPr lang="en-US" sz="2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21C1E-033A-445E-9838-7C924E34AB37}"/>
              </a:ext>
            </a:extLst>
          </p:cNvPr>
          <p:cNvSpPr txBox="1"/>
          <p:nvPr/>
        </p:nvSpPr>
        <p:spPr>
          <a:xfrm>
            <a:off x="7718087" y="4283865"/>
            <a:ext cx="1830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Server: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767E3-CE45-479A-B744-29AECD10F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753410" y="2828835"/>
            <a:ext cx="868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Let’s see this in action!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070C1-677E-4784-9A92-81408E75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5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032052" y="7270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3BE09-F6BF-423D-93B7-8851D7E9FFC8}"/>
              </a:ext>
            </a:extLst>
          </p:cNvPr>
          <p:cNvSpPr txBox="1"/>
          <p:nvPr/>
        </p:nvSpPr>
        <p:spPr>
          <a:xfrm>
            <a:off x="6096000" y="4629924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  <p:pic>
        <p:nvPicPr>
          <p:cNvPr id="5" name="Picture 4" descr="Legoa policeman authorizing a user.">
            <a:extLst>
              <a:ext uri="{FF2B5EF4-FFF2-40B4-BE49-F238E27FC236}">
                <a16:creationId xmlns:a16="http://schemas.microsoft.com/office/drawing/2014/main" id="{EAF31379-4665-42F7-B7E6-ACC40993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71" y="832772"/>
            <a:ext cx="3667328" cy="2790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Blue and Yellow figures sharing puzzle pieces.&#10;">
            <a:extLst>
              <a:ext uri="{FF2B5EF4-FFF2-40B4-BE49-F238E27FC236}">
                <a16:creationId xmlns:a16="http://schemas.microsoft.com/office/drawing/2014/main" id="{C1A073C6-0E9C-48BC-AC03-1A18EE23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18" y="3146923"/>
            <a:ext cx="4242254" cy="27906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920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0FFCD-DDBA-4257-82D1-0729A7D38EB2}"/>
              </a:ext>
            </a:extLst>
          </p:cNvPr>
          <p:cNvSpPr txBox="1"/>
          <p:nvPr/>
        </p:nvSpPr>
        <p:spPr>
          <a:xfrm>
            <a:off x="630130" y="2023417"/>
            <a:ext cx="10774818" cy="42011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Acceptance &amp; Test-Driven Development Course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November 17-19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Acceptance &amp; Test-Dr</a:t>
            </a:r>
            <a:r>
              <a:rPr lang="en-US" u="sng" dirty="0" err="1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iven</a:t>
            </a:r>
            <a:r>
              <a:rPr lang="en-US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Development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course is </a:t>
            </a:r>
            <a:r>
              <a:rPr lang="en-US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three-day instructor-led </a:t>
            </a:r>
            <a:r>
              <a:rPr lang="en-US" b="0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course simulates true agile development by mapping user stories to acceptance tests to test-first unit tests through realistic examples and exercises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Object-Oriented Design with Test-Driven Development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December 15-18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The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Object-Oriented Design with Test-</a:t>
            </a:r>
            <a:r>
              <a:rPr lang="en-US" u="sng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Driven Development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 course is </a:t>
            </a:r>
            <a:r>
              <a:rPr lang="en-US" b="0" i="0" dirty="0">
                <a:solidFill>
                  <a:srgbClr val="002060"/>
                </a:solidFill>
                <a:effectLst/>
                <a:latin typeface="Open Sans" panose="020B0606030504020204" pitchFamily="34" charset="0"/>
              </a:rPr>
              <a:t>four-day instructor-led course introduces the object-oriented design fundamentals, principles and heuristics using Test Driven Development (TDD) that allow us to create robust regression tests and good code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. 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PSPO </a:t>
            </a:r>
            <a:r>
              <a:rPr lang="en-US" sz="2000" i="1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November 10-11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Professional Scrum Product Owner (PSPO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) certification course is a 2-day course where participants learn how to leverage Scrum to maximize the value of products and services.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4E8F7-2C0F-4159-87A0-9335587EFAFB}"/>
              </a:ext>
            </a:extLst>
          </p:cNvPr>
          <p:cNvSpPr txBox="1"/>
          <p:nvPr/>
        </p:nvSpPr>
        <p:spPr>
          <a:xfrm>
            <a:off x="1168052" y="369518"/>
            <a:ext cx="9855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Upcoming Virtual Training Courses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1C614-1513-44C7-BFCF-41B078572768}"/>
              </a:ext>
            </a:extLst>
          </p:cNvPr>
          <p:cNvSpPr txBox="1"/>
          <p:nvPr/>
        </p:nvSpPr>
        <p:spPr>
          <a:xfrm>
            <a:off x="2862197" y="5899759"/>
            <a:ext cx="5924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 more information or to sign-up, visit: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www.improving.com/training</a:t>
            </a:r>
          </a:p>
        </p:txBody>
      </p:sp>
    </p:spTree>
    <p:extLst>
      <p:ext uri="{BB962C8B-B14F-4D97-AF65-F5344CB8AC3E}">
        <p14:creationId xmlns:p14="http://schemas.microsoft.com/office/powerpoint/2010/main" val="375437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shirt&#10;&#10;Description automatically generated">
            <a:extLst>
              <a:ext uri="{FF2B5EF4-FFF2-40B4-BE49-F238E27FC236}">
                <a16:creationId xmlns:a16="http://schemas.microsoft.com/office/drawing/2014/main" id="{10B8FBE6-B3DE-4434-BA6C-7EF48323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20" y="4058292"/>
            <a:ext cx="6105187" cy="253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901700"/>
          </a:effectLst>
          <a:scene3d>
            <a:camera prst="perspectiveContrastingLeftFacing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0BC321-A776-430F-B038-35FD126A7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" y="488450"/>
            <a:ext cx="8552736" cy="3429000"/>
          </a:xfrm>
          <a:prstGeom prst="rect">
            <a:avLst/>
          </a:prstGeom>
          <a:effectLst>
            <a:reflection endPos="0" dist="50800" dir="5400000" sy="-100000" algn="bl" rotWithShape="0"/>
            <a:softEdge rad="558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5C496-E73B-4BA3-9C8E-586F59624CC1}"/>
              </a:ext>
            </a:extLst>
          </p:cNvPr>
          <p:cNvSpPr txBox="1"/>
          <p:nvPr/>
        </p:nvSpPr>
        <p:spPr>
          <a:xfrm>
            <a:off x="5312517" y="-11171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JavaScript interop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3836-F317-46E7-839F-C788975C4A6D}"/>
              </a:ext>
            </a:extLst>
          </p:cNvPr>
          <p:cNvSpPr txBox="1"/>
          <p:nvPr/>
        </p:nvSpPr>
        <p:spPr>
          <a:xfrm>
            <a:off x="1583399" y="4414498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FCC2F-AA0C-4D30-A87A-191A59BD1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85DFAF50-AC40-483A-A19A-03103A01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5724"/>
          <a:stretch/>
        </p:blipFill>
        <p:spPr>
          <a:xfrm>
            <a:off x="265402" y="628470"/>
            <a:ext cx="6912077" cy="5392167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5" name="Picture 4" descr="A picture containing person, indoor, holding, cellphone&#10;&#10;Description automatically generated">
            <a:extLst>
              <a:ext uri="{FF2B5EF4-FFF2-40B4-BE49-F238E27FC236}">
                <a16:creationId xmlns:a16="http://schemas.microsoft.com/office/drawing/2014/main" id="{F86AE80B-90C3-421E-8F7F-90F28CD72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3" r="34653" b="26663"/>
          <a:stretch/>
        </p:blipFill>
        <p:spPr>
          <a:xfrm>
            <a:off x="7739599" y="1104909"/>
            <a:ext cx="4056595" cy="4648182"/>
          </a:xfrm>
          <a:prstGeom prst="rect">
            <a:avLst/>
          </a:prstGeom>
          <a:effectLst>
            <a:glow rad="1587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AED4FC-618D-4351-8E56-A82E78D41A5C}"/>
              </a:ext>
            </a:extLst>
          </p:cNvPr>
          <p:cNvSpPr txBox="1"/>
          <p:nvPr/>
        </p:nvSpPr>
        <p:spPr>
          <a:xfrm rot="16200000">
            <a:off x="-2537672" y="2523067"/>
            <a:ext cx="7467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Internationalization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348E7-27F2-4EE7-B151-8A1426A698D3}"/>
              </a:ext>
            </a:extLst>
          </p:cNvPr>
          <p:cNvSpPr txBox="1"/>
          <p:nvPr/>
        </p:nvSpPr>
        <p:spPr>
          <a:xfrm>
            <a:off x="7604601" y="266402"/>
            <a:ext cx="461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886E0-528B-4C03-8649-98B000091628}"/>
              </a:ext>
            </a:extLst>
          </p:cNvPr>
          <p:cNvSpPr txBox="1"/>
          <p:nvPr/>
        </p:nvSpPr>
        <p:spPr>
          <a:xfrm>
            <a:off x="7739599" y="5294014"/>
            <a:ext cx="403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Web Apps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52D06A-EF3D-4339-A3AE-563CB973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C61FE-A9AE-4389-B3D3-70733B1D0514}"/>
              </a:ext>
            </a:extLst>
          </p:cNvPr>
          <p:cNvSpPr txBox="1"/>
          <p:nvPr/>
        </p:nvSpPr>
        <p:spPr>
          <a:xfrm>
            <a:off x="2986389" y="21766"/>
            <a:ext cx="6219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Blazor</a:t>
            </a:r>
            <a:r>
              <a:rPr lang="en-US" sz="6600" dirty="0"/>
              <a:t>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E772E-E765-4428-8B16-E57DFC9CAA44}"/>
              </a:ext>
            </a:extLst>
          </p:cNvPr>
          <p:cNvSpPr txBox="1"/>
          <p:nvPr/>
        </p:nvSpPr>
        <p:spPr>
          <a:xfrm>
            <a:off x="497730" y="6098380"/>
            <a:ext cx="1119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EAFD8-99AA-4E0D-8F8A-6311E9DC592A}"/>
              </a:ext>
            </a:extLst>
          </p:cNvPr>
          <p:cNvSpPr txBox="1"/>
          <p:nvPr/>
        </p:nvSpPr>
        <p:spPr>
          <a:xfrm>
            <a:off x="2688074" y="5405882"/>
            <a:ext cx="6517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Just Do It!!!!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0D955-263F-43A4-A809-BB1E3421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43" y="1069538"/>
            <a:ext cx="5174182" cy="4292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F0AAA-B5DD-4E2B-BBA3-F3A1D502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95" y="1106801"/>
            <a:ext cx="5246170" cy="4292761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9FD50D79-3495-4DB1-B0DB-6FE5D1C23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761342" y="3036938"/>
            <a:ext cx="784123" cy="78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CE1B8-4CC3-420C-B5DB-9458FA317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-335004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5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300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293181-44B0-4CB9-AB91-DFBBC891787D}"/>
              </a:ext>
            </a:extLst>
          </p:cNvPr>
          <p:cNvGrpSpPr/>
          <p:nvPr/>
        </p:nvGrpSpPr>
        <p:grpSpPr>
          <a:xfrm>
            <a:off x="371272" y="3794608"/>
            <a:ext cx="5479694" cy="2704799"/>
            <a:chOff x="371272" y="3794608"/>
            <a:chExt cx="5479694" cy="270479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418A0F-A498-4DC9-B3CC-4F7708564EBA}"/>
                </a:ext>
              </a:extLst>
            </p:cNvPr>
            <p:cNvSpPr/>
            <p:nvPr/>
          </p:nvSpPr>
          <p:spPr>
            <a:xfrm>
              <a:off x="371272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032B26-2544-43EA-8D15-191C983B0DD1}"/>
                </a:ext>
              </a:extLst>
            </p:cNvPr>
            <p:cNvSpPr/>
            <p:nvPr/>
          </p:nvSpPr>
          <p:spPr>
            <a:xfrm>
              <a:off x="451496" y="5201038"/>
              <a:ext cx="53192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</a:p>
            <a:p>
              <a:pPr algn="ctr"/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blazor</a:t>
              </a:r>
              <a:r>
                <a:rPr lang="en-GB" sz="2400" dirty="0">
                  <a:solidFill>
                    <a:srgbClr val="FFFF00"/>
                  </a:solidFill>
                </a:rPr>
                <a:t>-electron</a:t>
              </a:r>
              <a:br>
                <a:rPr lang="en-GB" sz="2400" dirty="0">
                  <a:solidFill>
                    <a:srgbClr val="FFFF00"/>
                  </a:solidFill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webwindow</a:t>
              </a:r>
              <a:endParaRPr lang="en-GB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6A54D6-2C1D-45F7-9CAD-BE0366EBE0D0}"/>
                </a:ext>
              </a:extLst>
            </p:cNvPr>
            <p:cNvSpPr/>
            <p:nvPr/>
          </p:nvSpPr>
          <p:spPr>
            <a:xfrm>
              <a:off x="699985" y="4051401"/>
              <a:ext cx="482227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Hybrid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(Desktop app with web rendering)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DF3AB7-6510-45B3-A6DB-14C34B957C13}"/>
              </a:ext>
            </a:extLst>
          </p:cNvPr>
          <p:cNvGrpSpPr/>
          <p:nvPr/>
        </p:nvGrpSpPr>
        <p:grpSpPr>
          <a:xfrm>
            <a:off x="6260811" y="3794608"/>
            <a:ext cx="5479694" cy="2704799"/>
            <a:chOff x="6260811" y="3794608"/>
            <a:chExt cx="5479694" cy="27047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F7936-550F-4ECE-BB6A-039492E1310D}"/>
                </a:ext>
              </a:extLst>
            </p:cNvPr>
            <p:cNvSpPr/>
            <p:nvPr/>
          </p:nvSpPr>
          <p:spPr>
            <a:xfrm>
              <a:off x="6260811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FE561E-F4AC-4005-ACA6-1EA88D695672}"/>
                </a:ext>
              </a:extLst>
            </p:cNvPr>
            <p:cNvSpPr/>
            <p:nvPr/>
          </p:nvSpPr>
          <p:spPr>
            <a:xfrm>
              <a:off x="6977912" y="5205852"/>
              <a:ext cx="404553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  <a:b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aka.ms/mobile-blazor-bindings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1DD26-7AEF-491E-AA83-46A6F1FF9E73}"/>
                </a:ext>
              </a:extLst>
            </p:cNvPr>
            <p:cNvSpPr/>
            <p:nvPr/>
          </p:nvSpPr>
          <p:spPr>
            <a:xfrm>
              <a:off x="6668136" y="4051401"/>
              <a:ext cx="466506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+ Native UI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(Mobile/desktop with native OS UI)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660070-3B0C-4696-A75E-24B5417B4D5C}"/>
              </a:ext>
            </a:extLst>
          </p:cNvPr>
          <p:cNvCxnSpPr>
            <a:cxnSpLocks/>
          </p:cNvCxnSpPr>
          <p:nvPr/>
        </p:nvCxnSpPr>
        <p:spPr>
          <a:xfrm>
            <a:off x="335412" y="3470834"/>
            <a:ext cx="114648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C50FD4-EC02-4B7F-AC7A-1EC1A680E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30965" y="342053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34EBF-D2F0-4A53-8F06-CE59D39FCDAC}"/>
              </a:ext>
            </a:extLst>
          </p:cNvPr>
          <p:cNvSpPr txBox="1"/>
          <p:nvPr/>
        </p:nvSpPr>
        <p:spPr>
          <a:xfrm>
            <a:off x="1397286" y="1542382"/>
            <a:ext cx="81987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Blazor</a:t>
            </a:r>
            <a:r>
              <a:rPr lang="en-US" sz="3200" dirty="0"/>
              <a:t> in .NET 5 (Build + Runtime)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Component API Enhancements: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Type constraints, Required Parameters…..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SVG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CSS Isolation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E96F7-FBF3-45EA-811E-2A5540BB947E}"/>
              </a:ext>
            </a:extLst>
          </p:cNvPr>
          <p:cNvSpPr txBox="1"/>
          <p:nvPr/>
        </p:nvSpPr>
        <p:spPr>
          <a:xfrm>
            <a:off x="760289" y="4466259"/>
            <a:ext cx="840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WebAssembly</a:t>
            </a:r>
            <a:r>
              <a:rPr lang="en-US" sz="4800" dirty="0"/>
              <a:t> 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F89A9-543C-4CD4-99A2-D33DCB27A58D}"/>
              </a:ext>
            </a:extLst>
          </p:cNvPr>
          <p:cNvSpPr txBox="1"/>
          <p:nvPr/>
        </p:nvSpPr>
        <p:spPr>
          <a:xfrm>
            <a:off x="1315093" y="5127979"/>
            <a:ext cx="819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Multithreaded Runtime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Lazy-Loading</a:t>
            </a:r>
          </a:p>
        </p:txBody>
      </p:sp>
      <p:pic>
        <p:nvPicPr>
          <p:cNvPr id="6" name="Picture 5" descr="Wright brothers are on the move....">
            <a:extLst>
              <a:ext uri="{FF2B5EF4-FFF2-40B4-BE49-F238E27FC236}">
                <a16:creationId xmlns:a16="http://schemas.microsoft.com/office/drawing/2014/main" id="{EE7A75E6-7FDB-4875-A370-BE5D3F88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65"/>
          <a:stretch/>
        </p:blipFill>
        <p:spPr>
          <a:xfrm>
            <a:off x="6167628" y="3653220"/>
            <a:ext cx="5610005" cy="235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8FFFD-D266-4AC3-B0D7-520C9921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1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My Asks: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243191" y="1857983"/>
            <a:ext cx="1159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Head over to </a:t>
            </a: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http://blazor.net</a:t>
            </a:r>
            <a:r>
              <a:rPr lang="en-US" sz="3600" dirty="0"/>
              <a:t> and give it a go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Checkout </a:t>
            </a:r>
            <a:r>
              <a:rPr lang="en-US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https://aka.ms/blazor-carchecker</a:t>
            </a:r>
            <a:endParaRPr lang="en-US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Do the workshop!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Send me some feedback: harold.pulcher@improving.com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Follow me on Twitch: @haroldpulcher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2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3661F-2C17-495A-B7D8-3D0377415E9C}"/>
              </a:ext>
            </a:extLst>
          </p:cNvPr>
          <p:cNvSpPr txBox="1"/>
          <p:nvPr/>
        </p:nvSpPr>
        <p:spPr>
          <a:xfrm>
            <a:off x="3649493" y="0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Links and stuff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F3415-3B80-426D-BD07-65AE34645B56}"/>
              </a:ext>
            </a:extLst>
          </p:cNvPr>
          <p:cNvSpPr txBox="1"/>
          <p:nvPr/>
        </p:nvSpPr>
        <p:spPr>
          <a:xfrm>
            <a:off x="453957" y="830997"/>
            <a:ext cx="1128408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Steve Sanderson Video (used the start of this) presentation: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https://www.youtube.com/watch?v=Khn7sDUSEJM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Webassembly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base information: https://webassembly.org/</a:t>
            </a:r>
            <a:endParaRPr lang="en-US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Getting Started: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https://docs.microsoft.com/en-us/aspnet/core/blazor/get-started?view=aspnetcore-3.1&amp;tabs=visual-studio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Templates: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https://www.nuget.org/packages/Microsoft.AspNetCore.Blazor.Templates/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Routing: 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https://docs.microsoft.com/en-us/aspnet/core/blazor/routing?view=aspnetcore-3.1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Workshop: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WebWindow</a:t>
            </a:r>
            <a:r>
              <a:rPr lang="en-US" dirty="0"/>
              <a:t>: 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https://github.com/SteveSandersonMS/WebWindow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.Net</a:t>
            </a:r>
            <a:r>
              <a:rPr lang="en-US" dirty="0"/>
              <a:t> Conf: Focus on </a:t>
            </a:r>
            <a:r>
              <a:rPr lang="en-US" dirty="0" err="1"/>
              <a:t>Blazor</a:t>
            </a:r>
            <a:r>
              <a:rPr lang="en-US" dirty="0"/>
              <a:t>: </a:t>
            </a: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https://channel9.msdn.com/Events/dotnetConf/Focus-on-Blazor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Basteroids</a:t>
            </a:r>
            <a:r>
              <a:rPr lang="en-US" dirty="0"/>
              <a:t>: </a:t>
            </a: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https://aesalazar.github.io/AsteroidsWasm/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Pacman: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https://pacmanblazor.azurewebsites.net/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AF02-E931-42ED-BCA7-31B9D6084859}"/>
              </a:ext>
            </a:extLst>
          </p:cNvPr>
          <p:cNvSpPr txBox="1"/>
          <p:nvPr/>
        </p:nvSpPr>
        <p:spPr>
          <a:xfrm>
            <a:off x="2256817" y="628184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All images are personal or obtained from the “free” section of pixabay.com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5D17-1ABA-4757-ACC3-6292D1A22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FD2E-8145-4282-8073-60C5A8C6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5C78-1112-4853-A5AA-AB6FBC3D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69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1E8913-929B-4EDB-828B-F06A5F99711B}"/>
              </a:ext>
            </a:extLst>
          </p:cNvPr>
          <p:cNvGrpSpPr/>
          <p:nvPr/>
        </p:nvGrpSpPr>
        <p:grpSpPr>
          <a:xfrm>
            <a:off x="-12192000" y="4294757"/>
            <a:ext cx="24384000" cy="707549"/>
            <a:chOff x="0" y="4294757"/>
            <a:chExt cx="24384000" cy="7075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7B002F-53D8-4945-8936-ACBF6ABFA5B0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5ACAF1-4575-4CB3-9D54-20695AE9309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C02B59BF-1B7E-4D6B-AAEE-392C6E42AC07}"/>
              </a:ext>
            </a:extLst>
          </p:cNvPr>
          <p:cNvSpPr/>
          <p:nvPr/>
        </p:nvSpPr>
        <p:spPr>
          <a:xfrm rot="20886040">
            <a:off x="9362999" y="3781289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060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0B1BB69-6DF0-4CAE-B9D1-2F878EBFB857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79DC6-C997-461C-A952-D8F07C2B1572}"/>
              </a:ext>
            </a:extLst>
          </p:cNvPr>
          <p:cNvSpPr/>
          <p:nvPr/>
        </p:nvSpPr>
        <p:spPr>
          <a:xfrm>
            <a:off x="267783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6FEFA-35A6-489E-AFE7-5C8708E8939B}"/>
              </a:ext>
            </a:extLst>
          </p:cNvPr>
          <p:cNvSpPr/>
          <p:nvPr/>
        </p:nvSpPr>
        <p:spPr>
          <a:xfrm>
            <a:off x="515173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47037A-8218-4308-87BE-4D236A9D1644}"/>
              </a:ext>
            </a:extLst>
          </p:cNvPr>
          <p:cNvSpPr/>
          <p:nvPr/>
        </p:nvSpPr>
        <p:spPr>
          <a:xfrm>
            <a:off x="7625635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8E65D-3DB2-40DB-A25F-EC62D8E4090C}"/>
              </a:ext>
            </a:extLst>
          </p:cNvPr>
          <p:cNvSpPr/>
          <p:nvPr/>
        </p:nvSpPr>
        <p:spPr>
          <a:xfrm>
            <a:off x="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3" name="Star: 10 Points 22">
            <a:extLst>
              <a:ext uri="{FF2B5EF4-FFF2-40B4-BE49-F238E27FC236}">
                <a16:creationId xmlns:a16="http://schemas.microsoft.com/office/drawing/2014/main" id="{2D2275FF-AE09-422C-ACA8-AA17CF893F57}"/>
              </a:ext>
            </a:extLst>
          </p:cNvPr>
          <p:cNvSpPr/>
          <p:nvPr/>
        </p:nvSpPr>
        <p:spPr>
          <a:xfrm rot="20886040">
            <a:off x="9362999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21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393" y="451868"/>
            <a:ext cx="11034094" cy="712745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Open Positions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28" y="4786666"/>
            <a:ext cx="3385132" cy="2615784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1248361" y="2141986"/>
            <a:ext cx="4159891" cy="731163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Sr Program Manager: </a:t>
            </a:r>
            <a:r>
              <a:rPr lang="en-US" sz="1500" dirty="0"/>
              <a:t>Location DFW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83525" y="1506254"/>
            <a:ext cx="547261" cy="553200"/>
            <a:chOff x="1648580" y="486170"/>
            <a:chExt cx="854439" cy="863712"/>
          </a:xfrm>
        </p:grpSpPr>
        <p:sp>
          <p:nvSpPr>
            <p:cNvPr id="20" name="Oval 19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8423" y="2271998"/>
            <a:ext cx="547261" cy="553200"/>
            <a:chOff x="1648580" y="486170"/>
            <a:chExt cx="854439" cy="863712"/>
          </a:xfrm>
        </p:grpSpPr>
        <p:sp>
          <p:nvSpPr>
            <p:cNvPr id="23" name="Oval 22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03266" y="3037175"/>
            <a:ext cx="547261" cy="553200"/>
            <a:chOff x="1648580" y="486170"/>
            <a:chExt cx="854439" cy="863712"/>
          </a:xfrm>
        </p:grpSpPr>
        <p:sp>
          <p:nvSpPr>
            <p:cNvPr id="26" name="Oval 25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1248361" y="2989224"/>
            <a:ext cx="4519947" cy="64910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DevOps Engineer with AWS and Terraform exp: </a:t>
            </a:r>
            <a:r>
              <a:rPr lang="en-US" sz="1500" dirty="0"/>
              <a:t>Location DFW</a:t>
            </a: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6649720" y="2989224"/>
            <a:ext cx="5169850" cy="64910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Full Stack Java Developer: </a:t>
            </a:r>
            <a:r>
              <a:rPr lang="en-US" sz="1600" dirty="0"/>
              <a:t>Location DFW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03265" y="3817923"/>
            <a:ext cx="547261" cy="553200"/>
            <a:chOff x="1648580" y="486170"/>
            <a:chExt cx="854439" cy="863712"/>
          </a:xfrm>
        </p:grpSpPr>
        <p:sp>
          <p:nvSpPr>
            <p:cNvPr id="33" name="Oval 32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35" name="Text Placeholder 2"/>
          <p:cNvSpPr txBox="1">
            <a:spLocks/>
          </p:cNvSpPr>
          <p:nvPr/>
        </p:nvSpPr>
        <p:spPr>
          <a:xfrm>
            <a:off x="1283126" y="4470648"/>
            <a:ext cx="4159891" cy="4433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/>
          </a:p>
        </p:txBody>
      </p:sp>
      <p:sp>
        <p:nvSpPr>
          <p:cNvPr id="39" name="Text Placeholder 2"/>
          <p:cNvSpPr txBox="1">
            <a:spLocks/>
          </p:cNvSpPr>
          <p:nvPr/>
        </p:nvSpPr>
        <p:spPr>
          <a:xfrm>
            <a:off x="6624638" y="1425848"/>
            <a:ext cx="5208378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SQL Database Developer</a:t>
            </a:r>
            <a:r>
              <a:rPr lang="en-US" sz="1900" b="1"/>
              <a:t>:  Location </a:t>
            </a:r>
            <a:r>
              <a:rPr lang="en-US" sz="1500"/>
              <a:t>DFW</a:t>
            </a:r>
            <a:r>
              <a:rPr lang="en-US" sz="1500" b="1"/>
              <a:t> </a:t>
            </a:r>
            <a:endParaRPr lang="en-US" sz="15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925433" y="1506254"/>
            <a:ext cx="547261" cy="553200"/>
            <a:chOff x="1648580" y="486170"/>
            <a:chExt cx="854439" cy="863712"/>
          </a:xfrm>
        </p:grpSpPr>
        <p:sp>
          <p:nvSpPr>
            <p:cNvPr id="41" name="Oval 40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43" name="Text Placeholder 2"/>
          <p:cNvSpPr txBox="1">
            <a:spLocks/>
          </p:cNvSpPr>
          <p:nvPr/>
        </p:nvSpPr>
        <p:spPr>
          <a:xfrm>
            <a:off x="6624638" y="2191825"/>
            <a:ext cx="4975849" cy="713547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Software Engineer in Test: </a:t>
            </a:r>
            <a:r>
              <a:rPr lang="en-US" sz="1500" dirty="0"/>
              <a:t>Location DFW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925433" y="2271998"/>
            <a:ext cx="547261" cy="553200"/>
            <a:chOff x="1648580" y="486170"/>
            <a:chExt cx="854439" cy="863712"/>
          </a:xfrm>
        </p:grpSpPr>
        <p:sp>
          <p:nvSpPr>
            <p:cNvPr id="45" name="Oval 44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47" name="Text Placeholder 2"/>
          <p:cNvSpPr txBox="1">
            <a:spLocks/>
          </p:cNvSpPr>
          <p:nvPr/>
        </p:nvSpPr>
        <p:spPr>
          <a:xfrm>
            <a:off x="1248361" y="3737516"/>
            <a:ext cx="4279813" cy="1049149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spcBef>
                <a:spcPts val="0"/>
              </a:spcBef>
              <a:buClrTx/>
              <a:buSzTx/>
            </a:pPr>
            <a:r>
              <a:rPr lang="en-US" sz="1900" b="1" dirty="0"/>
              <a:t>ETL Developer with Pentaho and SSIS exp: </a:t>
            </a:r>
            <a:r>
              <a:rPr lang="en-US" sz="1500" dirty="0"/>
              <a:t>Location DFW</a:t>
            </a:r>
          </a:p>
          <a:p>
            <a:pPr lvl="0" algn="l" defTabSz="914400">
              <a:spcBef>
                <a:spcPts val="0"/>
              </a:spcBef>
              <a:buClrTx/>
              <a:buSzTx/>
            </a:pPr>
            <a:r>
              <a:rPr lang="en-US" sz="1500" dirty="0">
                <a:solidFill>
                  <a:srgbClr val="005596"/>
                </a:solidFill>
                <a:ea typeface="+mn-ea"/>
                <a:cs typeface="+mn-cs"/>
              </a:rPr>
              <a:t>Location: DFW</a:t>
            </a:r>
          </a:p>
          <a:p>
            <a:pPr algn="l"/>
            <a:r>
              <a:rPr lang="en-US" sz="1900" i="1" dirty="0"/>
              <a:t> 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5925433" y="3037175"/>
            <a:ext cx="547261" cy="553200"/>
            <a:chOff x="1648580" y="486170"/>
            <a:chExt cx="854439" cy="863712"/>
          </a:xfrm>
        </p:grpSpPr>
        <p:sp>
          <p:nvSpPr>
            <p:cNvPr id="49" name="Oval 48"/>
            <p:cNvSpPr/>
            <p:nvPr/>
          </p:nvSpPr>
          <p:spPr>
            <a:xfrm>
              <a:off x="1648580" y="486170"/>
              <a:ext cx="854439" cy="85443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2294" y="532978"/>
              <a:ext cx="479685" cy="81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kern="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51" name="Text Placeholder 2"/>
          <p:cNvSpPr txBox="1">
            <a:spLocks/>
          </p:cNvSpPr>
          <p:nvPr/>
        </p:nvSpPr>
        <p:spPr>
          <a:xfrm>
            <a:off x="6624638" y="3737517"/>
            <a:ext cx="5208378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500" dirty="0"/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6638480" y="3737516"/>
            <a:ext cx="5490366" cy="4890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4700"/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402764" y="5864518"/>
            <a:ext cx="5040252" cy="46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/>
              <a:t>Resumes to </a:t>
            </a:r>
            <a:r>
              <a:rPr lang="en-US" b="1" err="1"/>
              <a:t>careers@improving.com</a:t>
            </a:r>
            <a:endParaRPr lang="en-US" b="1"/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402764" y="6220277"/>
            <a:ext cx="5040252" cy="460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err="1"/>
              <a:t>Improving.com</a:t>
            </a:r>
            <a:r>
              <a:rPr lang="en-US"/>
              <a:t>/careers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F77761F-54F5-CB4F-8CAE-690FC5A6544D}"/>
              </a:ext>
            </a:extLst>
          </p:cNvPr>
          <p:cNvSpPr txBox="1">
            <a:spLocks/>
          </p:cNvSpPr>
          <p:nvPr/>
        </p:nvSpPr>
        <p:spPr>
          <a:xfrm>
            <a:off x="1248361" y="1425848"/>
            <a:ext cx="4444543" cy="71401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>
            <a:lvl1pPr marL="0" indent="0" algn="ctr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20000"/>
              <a:buFont typeface="Arial" charset="0"/>
              <a:buNone/>
              <a:defRPr sz="2000" b="0" i="0" kern="1200">
                <a:solidFill>
                  <a:schemeClr val="bg1"/>
                </a:solidFill>
                <a:latin typeface="+mn-lt"/>
                <a:ea typeface="Century Gothic" charset="0"/>
                <a:cs typeface="Century Gothic" charset="0"/>
              </a:defRPr>
            </a:lvl1pPr>
            <a:lvl2pPr marL="3429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Courier New" charset="0"/>
              <a:buNone/>
              <a:defRPr sz="13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" charset="2"/>
              <a:buNone/>
              <a:defRPr sz="1050" b="0" i="0" kern="120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charset="0"/>
              <a:buNone/>
              <a:defRPr sz="1050" b="0" i="0" kern="1200" baseline="0">
                <a:solidFill>
                  <a:schemeClr val="tx1">
                    <a:tint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17145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900" b="1" dirty="0"/>
              <a:t>Web Application Designer, exp with JavaScript and RESTful Web Services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5444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D418DB-1E3F-4FA2-A203-725244289EF8}"/>
              </a:ext>
            </a:extLst>
          </p:cNvPr>
          <p:cNvSpPr/>
          <p:nvPr/>
        </p:nvSpPr>
        <p:spPr>
          <a:xfrm>
            <a:off x="-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CC2018-47D5-4971-A962-584EB80A97F3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4" name="Star: 10 Points 23">
            <a:extLst>
              <a:ext uri="{FF2B5EF4-FFF2-40B4-BE49-F238E27FC236}">
                <a16:creationId xmlns:a16="http://schemas.microsoft.com/office/drawing/2014/main" id="{DC0B6A6A-9D95-44E5-A0F5-14B7EF2DC21F}"/>
              </a:ext>
            </a:extLst>
          </p:cNvPr>
          <p:cNvSpPr/>
          <p:nvPr/>
        </p:nvSpPr>
        <p:spPr>
          <a:xfrm rot="20886040">
            <a:off x="-2829001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7484C-26B7-4529-B454-3BD2EA9F488A}"/>
              </a:ext>
            </a:extLst>
          </p:cNvPr>
          <p:cNvSpPr/>
          <p:nvPr/>
        </p:nvSpPr>
        <p:spPr>
          <a:xfrm>
            <a:off x="-945555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ABCDB0-D28F-40B4-99F3-7091AA5FC159}"/>
              </a:ext>
            </a:extLst>
          </p:cNvPr>
          <p:cNvSpPr/>
          <p:nvPr/>
        </p:nvSpPr>
        <p:spPr>
          <a:xfrm>
            <a:off x="-698165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CB9282-804D-46CB-8B2B-89965FC5FF56}"/>
              </a:ext>
            </a:extLst>
          </p:cNvPr>
          <p:cNvSpPr/>
          <p:nvPr/>
        </p:nvSpPr>
        <p:spPr>
          <a:xfrm>
            <a:off x="-4507748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</p:spTree>
    <p:extLst>
      <p:ext uri="{BB962C8B-B14F-4D97-AF65-F5344CB8AC3E}">
        <p14:creationId xmlns:p14="http://schemas.microsoft.com/office/powerpoint/2010/main" val="122393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3625754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1993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AFF0DC-56C6-4D33-9C49-D18EC914CA9B}"/>
              </a:ext>
            </a:extLst>
          </p:cNvPr>
          <p:cNvGrpSpPr/>
          <p:nvPr/>
        </p:nvGrpSpPr>
        <p:grpSpPr>
          <a:xfrm>
            <a:off x="13470339" y="731041"/>
            <a:ext cx="13232507" cy="6329147"/>
            <a:chOff x="1450489" y="1847593"/>
            <a:chExt cx="13232507" cy="632914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7202BB-CA84-4243-8B32-7FE560AB3A01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ACEDA9-7AE2-4189-9C7B-9A395CD07857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EE0B523-5F31-44AE-A915-E78BEF088D48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EF4AF1-A23E-4AE4-AA0D-8BCE63E2B027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6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441564" y="27023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209164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140007" y="282883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JavaScript interop</a:t>
            </a:r>
          </a:p>
        </p:txBody>
      </p:sp>
    </p:spTree>
    <p:extLst>
      <p:ext uri="{BB962C8B-B14F-4D97-AF65-F5344CB8AC3E}">
        <p14:creationId xmlns:p14="http://schemas.microsoft.com/office/powerpoint/2010/main" val="345112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993812" y="2731559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98106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2310926" y="2828835"/>
            <a:ext cx="757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339641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892637" y="2653738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 Web Apps</a:t>
            </a:r>
          </a:p>
        </p:txBody>
      </p:sp>
    </p:spTree>
    <p:extLst>
      <p:ext uri="{BB962C8B-B14F-4D97-AF65-F5344CB8AC3E}">
        <p14:creationId xmlns:p14="http://schemas.microsoft.com/office/powerpoint/2010/main" val="423297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-8087700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-819352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88268-6A67-45E3-BD81-7FA79C21C2FE}"/>
              </a:ext>
            </a:extLst>
          </p:cNvPr>
          <p:cNvGrpSpPr/>
          <p:nvPr/>
        </p:nvGrpSpPr>
        <p:grpSpPr>
          <a:xfrm>
            <a:off x="1287009" y="731041"/>
            <a:ext cx="13232507" cy="6329147"/>
            <a:chOff x="1450489" y="1847593"/>
            <a:chExt cx="13232507" cy="63291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C44A87-8A55-4E03-A718-67D8905E07ED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0245D9-95F7-4F2E-820B-A6CDE0C7105A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A928482-7E37-4E2D-863C-C49A374B4F8E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C7B3489-CFA1-4B30-8687-8336F6277FE3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A736F-45CB-4E71-9499-8B359BDC9A40}"/>
              </a:ext>
            </a:extLst>
          </p:cNvPr>
          <p:cNvGrpSpPr/>
          <p:nvPr/>
        </p:nvGrpSpPr>
        <p:grpSpPr>
          <a:xfrm>
            <a:off x="1287009" y="3117232"/>
            <a:ext cx="12356207" cy="5021047"/>
            <a:chOff x="1287009" y="3117232"/>
            <a:chExt cx="12356207" cy="50210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F63951-F6A9-4DCB-8EBA-9BEB7500A41A}"/>
                </a:ext>
              </a:extLst>
            </p:cNvPr>
            <p:cNvGrpSpPr/>
            <p:nvPr/>
          </p:nvGrpSpPr>
          <p:grpSpPr>
            <a:xfrm>
              <a:off x="1287009" y="3117232"/>
              <a:ext cx="12356207" cy="5021047"/>
              <a:chOff x="1450489" y="1847593"/>
              <a:chExt cx="12356207" cy="502104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7DCD412-8538-4546-958E-4E5C136DF56B}"/>
                  </a:ext>
                </a:extLst>
              </p:cNvPr>
              <p:cNvSpPr/>
              <p:nvPr/>
            </p:nvSpPr>
            <p:spPr>
              <a:xfrm>
                <a:off x="1491480" y="2664126"/>
                <a:ext cx="12315216" cy="4204514"/>
              </a:xfrm>
              <a:custGeom>
                <a:avLst/>
                <a:gdLst>
                  <a:gd name="connsiteX0" fmla="*/ 0 w 6238875"/>
                  <a:gd name="connsiteY0" fmla="*/ 2605767 h 5034642"/>
                  <a:gd name="connsiteX1" fmla="*/ 1711098 w 6238875"/>
                  <a:gd name="connsiteY1" fmla="*/ 5034642 h 5034642"/>
                  <a:gd name="connsiteX2" fmla="*/ 6238875 w 6238875"/>
                  <a:gd name="connsiteY2" fmla="*/ 3231696 h 5034642"/>
                  <a:gd name="connsiteX3" fmla="*/ 3177267 w 6238875"/>
                  <a:gd name="connsiteY3" fmla="*/ 0 h 5034642"/>
                  <a:gd name="connsiteX4" fmla="*/ 2877910 w 6238875"/>
                  <a:gd name="connsiteY4" fmla="*/ 830035 h 5034642"/>
                  <a:gd name="connsiteX5" fmla="*/ 2415267 w 6238875"/>
                  <a:gd name="connsiteY5" fmla="*/ 170089 h 5034642"/>
                  <a:gd name="connsiteX0" fmla="*/ 0 w 6216797"/>
                  <a:gd name="connsiteY0" fmla="*/ 2640724 h 5034642"/>
                  <a:gd name="connsiteX1" fmla="*/ 1689020 w 6216797"/>
                  <a:gd name="connsiteY1" fmla="*/ 5034642 h 5034642"/>
                  <a:gd name="connsiteX2" fmla="*/ 6216797 w 6216797"/>
                  <a:gd name="connsiteY2" fmla="*/ 3231696 h 5034642"/>
                  <a:gd name="connsiteX3" fmla="*/ 3155189 w 6216797"/>
                  <a:gd name="connsiteY3" fmla="*/ 0 h 5034642"/>
                  <a:gd name="connsiteX4" fmla="*/ 2855832 w 6216797"/>
                  <a:gd name="connsiteY4" fmla="*/ 830035 h 5034642"/>
                  <a:gd name="connsiteX5" fmla="*/ 2393189 w 6216797"/>
                  <a:gd name="connsiteY5" fmla="*/ 170089 h 5034642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393189 w 6216797"/>
                  <a:gd name="connsiteY5" fmla="*/ 170089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406068 w 6216797"/>
                  <a:gd name="connsiteY5" fmla="*/ 166410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66871 w 6216797"/>
                  <a:gd name="connsiteY4" fmla="*/ 800598 h 5847851"/>
                  <a:gd name="connsiteX5" fmla="*/ 2406068 w 6216797"/>
                  <a:gd name="connsiteY5" fmla="*/ 166410 h 5847851"/>
                  <a:gd name="connsiteX0" fmla="*/ 0 w 6216797"/>
                  <a:gd name="connsiteY0" fmla="*/ 2627845 h 5834972"/>
                  <a:gd name="connsiteX1" fmla="*/ 2321924 w 6216797"/>
                  <a:gd name="connsiteY1" fmla="*/ 5834972 h 5834972"/>
                  <a:gd name="connsiteX2" fmla="*/ 6216797 w 6216797"/>
                  <a:gd name="connsiteY2" fmla="*/ 3218817 h 5834972"/>
                  <a:gd name="connsiteX3" fmla="*/ 3153349 w 6216797"/>
                  <a:gd name="connsiteY3" fmla="*/ 0 h 5834972"/>
                  <a:gd name="connsiteX4" fmla="*/ 2866871 w 6216797"/>
                  <a:gd name="connsiteY4" fmla="*/ 787719 h 5834972"/>
                  <a:gd name="connsiteX5" fmla="*/ 2406068 w 6216797"/>
                  <a:gd name="connsiteY5" fmla="*/ 153531 h 5834972"/>
                  <a:gd name="connsiteX0" fmla="*/ 0 w 6170801"/>
                  <a:gd name="connsiteY0" fmla="*/ 2627845 h 5834972"/>
                  <a:gd name="connsiteX1" fmla="*/ 2321924 w 6170801"/>
                  <a:gd name="connsiteY1" fmla="*/ 5834972 h 5834972"/>
                  <a:gd name="connsiteX2" fmla="*/ 6170801 w 6170801"/>
                  <a:gd name="connsiteY2" fmla="*/ 3756050 h 5834972"/>
                  <a:gd name="connsiteX3" fmla="*/ 3153349 w 6170801"/>
                  <a:gd name="connsiteY3" fmla="*/ 0 h 5834972"/>
                  <a:gd name="connsiteX4" fmla="*/ 2866871 w 6170801"/>
                  <a:gd name="connsiteY4" fmla="*/ 787719 h 5834972"/>
                  <a:gd name="connsiteX5" fmla="*/ 2406068 w 6170801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406068 w 7193316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1761175 w 7193316"/>
                  <a:gd name="connsiteY7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2855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108353 w 7301669"/>
                  <a:gd name="connsiteY0" fmla="*/ 2627845 h 5834972"/>
                  <a:gd name="connsiteX1" fmla="*/ 2430277 w 7301669"/>
                  <a:gd name="connsiteY1" fmla="*/ 5834972 h 5834972"/>
                  <a:gd name="connsiteX2" fmla="*/ 7301669 w 7301669"/>
                  <a:gd name="connsiteY2" fmla="*/ 5550033 h 5834972"/>
                  <a:gd name="connsiteX3" fmla="*/ 3261702 w 7301669"/>
                  <a:gd name="connsiteY3" fmla="*/ 0 h 5834972"/>
                  <a:gd name="connsiteX4" fmla="*/ 2975224 w 7301669"/>
                  <a:gd name="connsiteY4" fmla="*/ 782855 h 5834972"/>
                  <a:gd name="connsiteX5" fmla="*/ 2502548 w 7301669"/>
                  <a:gd name="connsiteY5" fmla="*/ 160551 h 5834972"/>
                  <a:gd name="connsiteX6" fmla="*/ 2103382 w 7301669"/>
                  <a:gd name="connsiteY6" fmla="*/ 676245 h 5834972"/>
                  <a:gd name="connsiteX7" fmla="*/ 0 w 7301669"/>
                  <a:gd name="connsiteY7" fmla="*/ 1927600 h 5834972"/>
                  <a:gd name="connsiteX0" fmla="*/ 108353 w 7991406"/>
                  <a:gd name="connsiteY0" fmla="*/ 2627845 h 6495449"/>
                  <a:gd name="connsiteX1" fmla="*/ 2430277 w 7991406"/>
                  <a:gd name="connsiteY1" fmla="*/ 5834972 h 6495449"/>
                  <a:gd name="connsiteX2" fmla="*/ 7991406 w 7991406"/>
                  <a:gd name="connsiteY2" fmla="*/ 6495449 h 6495449"/>
                  <a:gd name="connsiteX3" fmla="*/ 3261702 w 7991406"/>
                  <a:gd name="connsiteY3" fmla="*/ 0 h 6495449"/>
                  <a:gd name="connsiteX4" fmla="*/ 2975224 w 7991406"/>
                  <a:gd name="connsiteY4" fmla="*/ 782855 h 6495449"/>
                  <a:gd name="connsiteX5" fmla="*/ 2502548 w 7991406"/>
                  <a:gd name="connsiteY5" fmla="*/ 160551 h 6495449"/>
                  <a:gd name="connsiteX6" fmla="*/ 2103382 w 7991406"/>
                  <a:gd name="connsiteY6" fmla="*/ 676245 h 6495449"/>
                  <a:gd name="connsiteX7" fmla="*/ 0 w 7991406"/>
                  <a:gd name="connsiteY7" fmla="*/ 1927600 h 6495449"/>
                  <a:gd name="connsiteX0" fmla="*/ 108353 w 7991406"/>
                  <a:gd name="connsiteY0" fmla="*/ 2627845 h 6500926"/>
                  <a:gd name="connsiteX1" fmla="*/ 2905957 w 7991406"/>
                  <a:gd name="connsiteY1" fmla="*/ 6500926 h 6500926"/>
                  <a:gd name="connsiteX2" fmla="*/ 7991406 w 7991406"/>
                  <a:gd name="connsiteY2" fmla="*/ 6495449 h 6500926"/>
                  <a:gd name="connsiteX3" fmla="*/ 3261702 w 7991406"/>
                  <a:gd name="connsiteY3" fmla="*/ 0 h 6500926"/>
                  <a:gd name="connsiteX4" fmla="*/ 2975224 w 7991406"/>
                  <a:gd name="connsiteY4" fmla="*/ 782855 h 6500926"/>
                  <a:gd name="connsiteX5" fmla="*/ 2502548 w 7991406"/>
                  <a:gd name="connsiteY5" fmla="*/ 160551 h 6500926"/>
                  <a:gd name="connsiteX6" fmla="*/ 2103382 w 7991406"/>
                  <a:gd name="connsiteY6" fmla="*/ 676245 h 6500926"/>
                  <a:gd name="connsiteX7" fmla="*/ 0 w 7991406"/>
                  <a:gd name="connsiteY7" fmla="*/ 1927600 h 6500926"/>
                  <a:gd name="connsiteX0" fmla="*/ 108353 w 9668181"/>
                  <a:gd name="connsiteY0" fmla="*/ 2627845 h 8790610"/>
                  <a:gd name="connsiteX1" fmla="*/ 2905957 w 9668181"/>
                  <a:gd name="connsiteY1" fmla="*/ 6500926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627845 h 8790610"/>
                  <a:gd name="connsiteX1" fmla="*/ 4422191 w 9668181"/>
                  <a:gd name="connsiteY1" fmla="*/ 8599868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502548 w 9668181"/>
                  <a:gd name="connsiteY5" fmla="*/ 35685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645252 w 9668181"/>
                  <a:gd name="connsiteY5" fmla="*/ 148659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4422191 w 9668181"/>
                  <a:gd name="connsiteY2" fmla="*/ 8475002 h 8665744"/>
                  <a:gd name="connsiteX3" fmla="*/ 9668181 w 9668181"/>
                  <a:gd name="connsiteY3" fmla="*/ 8665744 h 8665744"/>
                  <a:gd name="connsiteX4" fmla="*/ 3380621 w 9668181"/>
                  <a:gd name="connsiteY4" fmla="*/ 0 h 8665744"/>
                  <a:gd name="connsiteX5" fmla="*/ 2975224 w 9668181"/>
                  <a:gd name="connsiteY5" fmla="*/ 657989 h 8665744"/>
                  <a:gd name="connsiteX6" fmla="*/ 2645252 w 9668181"/>
                  <a:gd name="connsiteY6" fmla="*/ 148659 h 8665744"/>
                  <a:gd name="connsiteX7" fmla="*/ 2103382 w 9668181"/>
                  <a:gd name="connsiteY7" fmla="*/ 551379 h 8665744"/>
                  <a:gd name="connsiteX8" fmla="*/ 0 w 9668181"/>
                  <a:gd name="connsiteY8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2120425 w 9668181"/>
                  <a:gd name="connsiteY2" fmla="*/ 5299370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1474055 w 9668181"/>
                  <a:gd name="connsiteY2" fmla="*/ 5080166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1007544 w 9668181"/>
                  <a:gd name="connsiteY3" fmla="*/ 4579932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1670775 w 9668181"/>
                  <a:gd name="connsiteY4" fmla="*/ 5299370 h 8665744"/>
                  <a:gd name="connsiteX5" fmla="*/ 4422191 w 9668181"/>
                  <a:gd name="connsiteY5" fmla="*/ 8475002 h 8665744"/>
                  <a:gd name="connsiteX6" fmla="*/ 9668181 w 9668181"/>
                  <a:gd name="connsiteY6" fmla="*/ 8665744 h 8665744"/>
                  <a:gd name="connsiteX7" fmla="*/ 3380621 w 9668181"/>
                  <a:gd name="connsiteY7" fmla="*/ 0 h 8665744"/>
                  <a:gd name="connsiteX8" fmla="*/ 2975224 w 9668181"/>
                  <a:gd name="connsiteY8" fmla="*/ 657989 h 8665744"/>
                  <a:gd name="connsiteX9" fmla="*/ 2645252 w 9668181"/>
                  <a:gd name="connsiteY9" fmla="*/ 148659 h 8665744"/>
                  <a:gd name="connsiteX10" fmla="*/ 2103382 w 9668181"/>
                  <a:gd name="connsiteY10" fmla="*/ 551379 h 8665744"/>
                  <a:gd name="connsiteX11" fmla="*/ 0 w 9668181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4690525 w 9936515"/>
                  <a:gd name="connsiteY5" fmla="*/ 8475002 h 8665744"/>
                  <a:gd name="connsiteX6" fmla="*/ 9936515 w 9936515"/>
                  <a:gd name="connsiteY6" fmla="*/ 8665744 h 8665744"/>
                  <a:gd name="connsiteX7" fmla="*/ 3648955 w 9936515"/>
                  <a:gd name="connsiteY7" fmla="*/ 0 h 8665744"/>
                  <a:gd name="connsiteX8" fmla="*/ 3243558 w 9936515"/>
                  <a:gd name="connsiteY8" fmla="*/ 657989 h 8665744"/>
                  <a:gd name="connsiteX9" fmla="*/ 2913586 w 9936515"/>
                  <a:gd name="connsiteY9" fmla="*/ 148659 h 8665744"/>
                  <a:gd name="connsiteX10" fmla="*/ 2371716 w 9936515"/>
                  <a:gd name="connsiteY10" fmla="*/ 551379 h 8665744"/>
                  <a:gd name="connsiteX11" fmla="*/ 268334 w 9936515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1635597 w 9936515"/>
                  <a:gd name="connsiteY5" fmla="*/ 5709674 h 8665744"/>
                  <a:gd name="connsiteX6" fmla="*/ 4690525 w 9936515"/>
                  <a:gd name="connsiteY6" fmla="*/ 8475002 h 8665744"/>
                  <a:gd name="connsiteX7" fmla="*/ 9936515 w 9936515"/>
                  <a:gd name="connsiteY7" fmla="*/ 8665744 h 8665744"/>
                  <a:gd name="connsiteX8" fmla="*/ 3648955 w 9936515"/>
                  <a:gd name="connsiteY8" fmla="*/ 0 h 8665744"/>
                  <a:gd name="connsiteX9" fmla="*/ 3243558 w 9936515"/>
                  <a:gd name="connsiteY9" fmla="*/ 657989 h 8665744"/>
                  <a:gd name="connsiteX10" fmla="*/ 2913586 w 9936515"/>
                  <a:gd name="connsiteY10" fmla="*/ 148659 h 8665744"/>
                  <a:gd name="connsiteX11" fmla="*/ 2371716 w 9936515"/>
                  <a:gd name="connsiteY11" fmla="*/ 551379 h 8665744"/>
                  <a:gd name="connsiteX12" fmla="*/ 268334 w 9936515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4949073 w 10195063"/>
                  <a:gd name="connsiteY6" fmla="*/ 8475002 h 8665744"/>
                  <a:gd name="connsiteX7" fmla="*/ 10195063 w 10195063"/>
                  <a:gd name="connsiteY7" fmla="*/ 8665744 h 8665744"/>
                  <a:gd name="connsiteX8" fmla="*/ 3907503 w 10195063"/>
                  <a:gd name="connsiteY8" fmla="*/ 0 h 8665744"/>
                  <a:gd name="connsiteX9" fmla="*/ 3502106 w 10195063"/>
                  <a:gd name="connsiteY9" fmla="*/ 657989 h 8665744"/>
                  <a:gd name="connsiteX10" fmla="*/ 3172134 w 10195063"/>
                  <a:gd name="connsiteY10" fmla="*/ 148659 h 8665744"/>
                  <a:gd name="connsiteX11" fmla="*/ 2630264 w 10195063"/>
                  <a:gd name="connsiteY11" fmla="*/ 551379 h 8665744"/>
                  <a:gd name="connsiteX12" fmla="*/ 526882 w 10195063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3557845 w 10195063"/>
                  <a:gd name="connsiteY6" fmla="*/ 7176652 h 8665744"/>
                  <a:gd name="connsiteX7" fmla="*/ 4949073 w 10195063"/>
                  <a:gd name="connsiteY7" fmla="*/ 8475002 h 8665744"/>
                  <a:gd name="connsiteX8" fmla="*/ 10195063 w 10195063"/>
                  <a:gd name="connsiteY8" fmla="*/ 8665744 h 8665744"/>
                  <a:gd name="connsiteX9" fmla="*/ 3907503 w 10195063"/>
                  <a:gd name="connsiteY9" fmla="*/ 0 h 8665744"/>
                  <a:gd name="connsiteX10" fmla="*/ 3502106 w 10195063"/>
                  <a:gd name="connsiteY10" fmla="*/ 657989 h 8665744"/>
                  <a:gd name="connsiteX11" fmla="*/ 3172134 w 10195063"/>
                  <a:gd name="connsiteY11" fmla="*/ 148659 h 8665744"/>
                  <a:gd name="connsiteX12" fmla="*/ 2630264 w 10195063"/>
                  <a:gd name="connsiteY12" fmla="*/ 551379 h 8665744"/>
                  <a:gd name="connsiteX13" fmla="*/ 526882 w 10195063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5404342 w 10650332"/>
                  <a:gd name="connsiteY7" fmla="*/ 8475002 h 8665744"/>
                  <a:gd name="connsiteX8" fmla="*/ 10650332 w 10650332"/>
                  <a:gd name="connsiteY8" fmla="*/ 8665744 h 8665744"/>
                  <a:gd name="connsiteX9" fmla="*/ 4362772 w 10650332"/>
                  <a:gd name="connsiteY9" fmla="*/ 0 h 8665744"/>
                  <a:gd name="connsiteX10" fmla="*/ 3957375 w 10650332"/>
                  <a:gd name="connsiteY10" fmla="*/ 657989 h 8665744"/>
                  <a:gd name="connsiteX11" fmla="*/ 3627403 w 10650332"/>
                  <a:gd name="connsiteY11" fmla="*/ 148659 h 8665744"/>
                  <a:gd name="connsiteX12" fmla="*/ 3085533 w 10650332"/>
                  <a:gd name="connsiteY12" fmla="*/ 551379 h 8665744"/>
                  <a:gd name="connsiteX13" fmla="*/ 982151 w 10650332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1112881 w 10650332"/>
                  <a:gd name="connsiteY7" fmla="*/ 4692344 h 8665744"/>
                  <a:gd name="connsiteX8" fmla="*/ 5404342 w 10650332"/>
                  <a:gd name="connsiteY8" fmla="*/ 8475002 h 8665744"/>
                  <a:gd name="connsiteX9" fmla="*/ 10650332 w 10650332"/>
                  <a:gd name="connsiteY9" fmla="*/ 8665744 h 8665744"/>
                  <a:gd name="connsiteX10" fmla="*/ 4362772 w 10650332"/>
                  <a:gd name="connsiteY10" fmla="*/ 0 h 8665744"/>
                  <a:gd name="connsiteX11" fmla="*/ 3957375 w 10650332"/>
                  <a:gd name="connsiteY11" fmla="*/ 657989 h 8665744"/>
                  <a:gd name="connsiteX12" fmla="*/ 3627403 w 10650332"/>
                  <a:gd name="connsiteY12" fmla="*/ 148659 h 8665744"/>
                  <a:gd name="connsiteX13" fmla="*/ 3085533 w 10650332"/>
                  <a:gd name="connsiteY13" fmla="*/ 551379 h 8665744"/>
                  <a:gd name="connsiteX14" fmla="*/ 982151 w 10650332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5612303 w 10858293"/>
                  <a:gd name="connsiteY8" fmla="*/ 8475002 h 8665744"/>
                  <a:gd name="connsiteX9" fmla="*/ 10858293 w 10858293"/>
                  <a:gd name="connsiteY9" fmla="*/ 8665744 h 8665744"/>
                  <a:gd name="connsiteX10" fmla="*/ 4570733 w 10858293"/>
                  <a:gd name="connsiteY10" fmla="*/ 0 h 8665744"/>
                  <a:gd name="connsiteX11" fmla="*/ 4165336 w 10858293"/>
                  <a:gd name="connsiteY11" fmla="*/ 657989 h 8665744"/>
                  <a:gd name="connsiteX12" fmla="*/ 3835364 w 10858293"/>
                  <a:gd name="connsiteY12" fmla="*/ 148659 h 8665744"/>
                  <a:gd name="connsiteX13" fmla="*/ 3293494 w 10858293"/>
                  <a:gd name="connsiteY13" fmla="*/ 551379 h 8665744"/>
                  <a:gd name="connsiteX14" fmla="*/ 1190112 w 10858293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4288523 w 10858293"/>
                  <a:gd name="connsiteY8" fmla="*/ 7260961 h 8665744"/>
                  <a:gd name="connsiteX9" fmla="*/ 5612303 w 10858293"/>
                  <a:gd name="connsiteY9" fmla="*/ 8475002 h 8665744"/>
                  <a:gd name="connsiteX10" fmla="*/ 10858293 w 10858293"/>
                  <a:gd name="connsiteY10" fmla="*/ 8665744 h 8665744"/>
                  <a:gd name="connsiteX11" fmla="*/ 4570733 w 10858293"/>
                  <a:gd name="connsiteY11" fmla="*/ 0 h 8665744"/>
                  <a:gd name="connsiteX12" fmla="*/ 4165336 w 10858293"/>
                  <a:gd name="connsiteY12" fmla="*/ 657989 h 8665744"/>
                  <a:gd name="connsiteX13" fmla="*/ 3835364 w 10858293"/>
                  <a:gd name="connsiteY13" fmla="*/ 148659 h 8665744"/>
                  <a:gd name="connsiteX14" fmla="*/ 3293494 w 10858293"/>
                  <a:gd name="connsiteY14" fmla="*/ 551379 h 8665744"/>
                  <a:gd name="connsiteX15" fmla="*/ 1190112 w 10858293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5943920 w 11189910"/>
                  <a:gd name="connsiteY9" fmla="*/ 8475002 h 8665744"/>
                  <a:gd name="connsiteX10" fmla="*/ 11189910 w 11189910"/>
                  <a:gd name="connsiteY10" fmla="*/ 8665744 h 8665744"/>
                  <a:gd name="connsiteX11" fmla="*/ 4902350 w 11189910"/>
                  <a:gd name="connsiteY11" fmla="*/ 0 h 8665744"/>
                  <a:gd name="connsiteX12" fmla="*/ 4496953 w 11189910"/>
                  <a:gd name="connsiteY12" fmla="*/ 657989 h 8665744"/>
                  <a:gd name="connsiteX13" fmla="*/ 4166981 w 11189910"/>
                  <a:gd name="connsiteY13" fmla="*/ 148659 h 8665744"/>
                  <a:gd name="connsiteX14" fmla="*/ 3625111 w 11189910"/>
                  <a:gd name="connsiteY14" fmla="*/ 551379 h 8665744"/>
                  <a:gd name="connsiteX15" fmla="*/ 1521729 w 11189910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3923185 w 11189910"/>
                  <a:gd name="connsiteY9" fmla="*/ 7092344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267733 w 11189910"/>
                  <a:gd name="connsiteY7" fmla="*/ 3428611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343927 w 11189910"/>
                  <a:gd name="connsiteY3" fmla="*/ 3586689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040282 w 11189910"/>
                  <a:gd name="connsiteY9" fmla="*/ 7485786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0346819"/>
                  <a:gd name="connsiteY0" fmla="*/ 2502979 h 8475002"/>
                  <a:gd name="connsiteX1" fmla="*/ 2641685 w 10346819"/>
                  <a:gd name="connsiteY1" fmla="*/ 3888598 h 8475002"/>
                  <a:gd name="connsiteX2" fmla="*/ 1888525 w 10346819"/>
                  <a:gd name="connsiteY2" fmla="*/ 3866115 h 8475002"/>
                  <a:gd name="connsiteX3" fmla="*/ 1538943 w 10346819"/>
                  <a:gd name="connsiteY3" fmla="*/ 3347965 h 8475002"/>
                  <a:gd name="connsiteX4" fmla="*/ 1253395 w 10346819"/>
                  <a:gd name="connsiteY4" fmla="*/ 4237076 h 8475002"/>
                  <a:gd name="connsiteX5" fmla="*/ 994847 w 10346819"/>
                  <a:gd name="connsiteY5" fmla="*/ 3838011 h 8475002"/>
                  <a:gd name="connsiteX6" fmla="*/ 539578 w 10346819"/>
                  <a:gd name="connsiteY6" fmla="*/ 3719979 h 8475002"/>
                  <a:gd name="connsiteX7" fmla="*/ 311444 w 10346819"/>
                  <a:gd name="connsiteY7" fmla="*/ 3344552 h 8475002"/>
                  <a:gd name="connsiteX8" fmla="*/ 0 w 10346819"/>
                  <a:gd name="connsiteY8" fmla="*/ 4450658 h 8475002"/>
                  <a:gd name="connsiteX9" fmla="*/ 2040282 w 10346819"/>
                  <a:gd name="connsiteY9" fmla="*/ 7485786 h 8475002"/>
                  <a:gd name="connsiteX10" fmla="*/ 5943920 w 10346819"/>
                  <a:gd name="connsiteY10" fmla="*/ 8475002 h 8475002"/>
                  <a:gd name="connsiteX11" fmla="*/ 10346819 w 10346819"/>
                  <a:gd name="connsiteY11" fmla="*/ 7502278 h 8475002"/>
                  <a:gd name="connsiteX12" fmla="*/ 4902350 w 10346819"/>
                  <a:gd name="connsiteY12" fmla="*/ 0 h 8475002"/>
                  <a:gd name="connsiteX13" fmla="*/ 4496953 w 10346819"/>
                  <a:gd name="connsiteY13" fmla="*/ 657989 h 8475002"/>
                  <a:gd name="connsiteX14" fmla="*/ 4166981 w 10346819"/>
                  <a:gd name="connsiteY14" fmla="*/ 148659 h 8475002"/>
                  <a:gd name="connsiteX15" fmla="*/ 3625111 w 10346819"/>
                  <a:gd name="connsiteY15" fmla="*/ 551379 h 8475002"/>
                  <a:gd name="connsiteX16" fmla="*/ 1521729 w 10346819"/>
                  <a:gd name="connsiteY16" fmla="*/ 1802734 h 8475002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354320 h 7353619"/>
                  <a:gd name="connsiteX1" fmla="*/ 2641685 w 10346819"/>
                  <a:gd name="connsiteY1" fmla="*/ 3739939 h 7353619"/>
                  <a:gd name="connsiteX2" fmla="*/ 1888525 w 10346819"/>
                  <a:gd name="connsiteY2" fmla="*/ 3717456 h 7353619"/>
                  <a:gd name="connsiteX3" fmla="*/ 1538943 w 10346819"/>
                  <a:gd name="connsiteY3" fmla="*/ 3199306 h 7353619"/>
                  <a:gd name="connsiteX4" fmla="*/ 1253395 w 10346819"/>
                  <a:gd name="connsiteY4" fmla="*/ 4088417 h 7353619"/>
                  <a:gd name="connsiteX5" fmla="*/ 994847 w 10346819"/>
                  <a:gd name="connsiteY5" fmla="*/ 3689352 h 7353619"/>
                  <a:gd name="connsiteX6" fmla="*/ 539578 w 10346819"/>
                  <a:gd name="connsiteY6" fmla="*/ 3571320 h 7353619"/>
                  <a:gd name="connsiteX7" fmla="*/ 311444 w 10346819"/>
                  <a:gd name="connsiteY7" fmla="*/ 3195893 h 7353619"/>
                  <a:gd name="connsiteX8" fmla="*/ 0 w 10346819"/>
                  <a:gd name="connsiteY8" fmla="*/ 4301999 h 7353619"/>
                  <a:gd name="connsiteX9" fmla="*/ 2040282 w 10346819"/>
                  <a:gd name="connsiteY9" fmla="*/ 7337127 h 7353619"/>
                  <a:gd name="connsiteX10" fmla="*/ 10346819 w 10346819"/>
                  <a:gd name="connsiteY10" fmla="*/ 7353619 h 7353619"/>
                  <a:gd name="connsiteX11" fmla="*/ 5212789 w 10346819"/>
                  <a:gd name="connsiteY11" fmla="*/ 269964 h 7353619"/>
                  <a:gd name="connsiteX12" fmla="*/ 4496953 w 10346819"/>
                  <a:gd name="connsiteY12" fmla="*/ 509330 h 7353619"/>
                  <a:gd name="connsiteX13" fmla="*/ 4166981 w 10346819"/>
                  <a:gd name="connsiteY13" fmla="*/ 0 h 7353619"/>
                  <a:gd name="connsiteX14" fmla="*/ 3625111 w 10346819"/>
                  <a:gd name="connsiteY14" fmla="*/ 402720 h 7353619"/>
                  <a:gd name="connsiteX15" fmla="*/ 1521729 w 10346819"/>
                  <a:gd name="connsiteY15" fmla="*/ 1654075 h 7353619"/>
                  <a:gd name="connsiteX0" fmla="*/ 1318638 w 10035375"/>
                  <a:gd name="connsiteY0" fmla="*/ 2354320 h 7353619"/>
                  <a:gd name="connsiteX1" fmla="*/ 2330241 w 10035375"/>
                  <a:gd name="connsiteY1" fmla="*/ 3739939 h 7353619"/>
                  <a:gd name="connsiteX2" fmla="*/ 1577081 w 10035375"/>
                  <a:gd name="connsiteY2" fmla="*/ 3717456 h 7353619"/>
                  <a:gd name="connsiteX3" fmla="*/ 1227499 w 10035375"/>
                  <a:gd name="connsiteY3" fmla="*/ 3199306 h 7353619"/>
                  <a:gd name="connsiteX4" fmla="*/ 941951 w 10035375"/>
                  <a:gd name="connsiteY4" fmla="*/ 4088417 h 7353619"/>
                  <a:gd name="connsiteX5" fmla="*/ 683403 w 10035375"/>
                  <a:gd name="connsiteY5" fmla="*/ 3689352 h 7353619"/>
                  <a:gd name="connsiteX6" fmla="*/ 228134 w 10035375"/>
                  <a:gd name="connsiteY6" fmla="*/ 3571320 h 7353619"/>
                  <a:gd name="connsiteX7" fmla="*/ 0 w 10035375"/>
                  <a:gd name="connsiteY7" fmla="*/ 3195893 h 7353619"/>
                  <a:gd name="connsiteX8" fmla="*/ 8402 w 10035375"/>
                  <a:gd name="connsiteY8" fmla="*/ 4701806 h 7353619"/>
                  <a:gd name="connsiteX9" fmla="*/ 1728838 w 10035375"/>
                  <a:gd name="connsiteY9" fmla="*/ 7337127 h 7353619"/>
                  <a:gd name="connsiteX10" fmla="*/ 10035375 w 10035375"/>
                  <a:gd name="connsiteY10" fmla="*/ 7353619 h 7353619"/>
                  <a:gd name="connsiteX11" fmla="*/ 4901345 w 10035375"/>
                  <a:gd name="connsiteY11" fmla="*/ 269964 h 7353619"/>
                  <a:gd name="connsiteX12" fmla="*/ 4185509 w 10035375"/>
                  <a:gd name="connsiteY12" fmla="*/ 509330 h 7353619"/>
                  <a:gd name="connsiteX13" fmla="*/ 3855537 w 10035375"/>
                  <a:gd name="connsiteY13" fmla="*/ 0 h 7353619"/>
                  <a:gd name="connsiteX14" fmla="*/ 3313667 w 10035375"/>
                  <a:gd name="connsiteY14" fmla="*/ 402720 h 7353619"/>
                  <a:gd name="connsiteX15" fmla="*/ 1210285 w 10035375"/>
                  <a:gd name="connsiteY15" fmla="*/ 1654075 h 7353619"/>
                  <a:gd name="connsiteX0" fmla="*/ 1329381 w 10046118"/>
                  <a:gd name="connsiteY0" fmla="*/ 2354320 h 7353619"/>
                  <a:gd name="connsiteX1" fmla="*/ 2340984 w 10046118"/>
                  <a:gd name="connsiteY1" fmla="*/ 3739939 h 7353619"/>
                  <a:gd name="connsiteX2" fmla="*/ 1587824 w 10046118"/>
                  <a:gd name="connsiteY2" fmla="*/ 3717456 h 7353619"/>
                  <a:gd name="connsiteX3" fmla="*/ 1238242 w 10046118"/>
                  <a:gd name="connsiteY3" fmla="*/ 3199306 h 7353619"/>
                  <a:gd name="connsiteX4" fmla="*/ 952694 w 10046118"/>
                  <a:gd name="connsiteY4" fmla="*/ 4088417 h 7353619"/>
                  <a:gd name="connsiteX5" fmla="*/ 694146 w 10046118"/>
                  <a:gd name="connsiteY5" fmla="*/ 3689352 h 7353619"/>
                  <a:gd name="connsiteX6" fmla="*/ 238877 w 10046118"/>
                  <a:gd name="connsiteY6" fmla="*/ 3571320 h 7353619"/>
                  <a:gd name="connsiteX7" fmla="*/ 10743 w 10046118"/>
                  <a:gd name="connsiteY7" fmla="*/ 3195893 h 7353619"/>
                  <a:gd name="connsiteX8" fmla="*/ 330 w 10046118"/>
                  <a:gd name="connsiteY8" fmla="*/ 4687695 h 7353619"/>
                  <a:gd name="connsiteX9" fmla="*/ 1739581 w 10046118"/>
                  <a:gd name="connsiteY9" fmla="*/ 7337127 h 7353619"/>
                  <a:gd name="connsiteX10" fmla="*/ 10046118 w 10046118"/>
                  <a:gd name="connsiteY10" fmla="*/ 7353619 h 7353619"/>
                  <a:gd name="connsiteX11" fmla="*/ 4912088 w 10046118"/>
                  <a:gd name="connsiteY11" fmla="*/ 269964 h 7353619"/>
                  <a:gd name="connsiteX12" fmla="*/ 4196252 w 10046118"/>
                  <a:gd name="connsiteY12" fmla="*/ 509330 h 7353619"/>
                  <a:gd name="connsiteX13" fmla="*/ 3866280 w 10046118"/>
                  <a:gd name="connsiteY13" fmla="*/ 0 h 7353619"/>
                  <a:gd name="connsiteX14" fmla="*/ 3324410 w 10046118"/>
                  <a:gd name="connsiteY14" fmla="*/ 402720 h 7353619"/>
                  <a:gd name="connsiteX15" fmla="*/ 1221028 w 10046118"/>
                  <a:gd name="connsiteY15" fmla="*/ 1654075 h 7353619"/>
                  <a:gd name="connsiteX0" fmla="*/ 1338674 w 10055411"/>
                  <a:gd name="connsiteY0" fmla="*/ 2354320 h 7353619"/>
                  <a:gd name="connsiteX1" fmla="*/ 2350277 w 10055411"/>
                  <a:gd name="connsiteY1" fmla="*/ 3739939 h 7353619"/>
                  <a:gd name="connsiteX2" fmla="*/ 1597117 w 10055411"/>
                  <a:gd name="connsiteY2" fmla="*/ 3717456 h 7353619"/>
                  <a:gd name="connsiteX3" fmla="*/ 1247535 w 10055411"/>
                  <a:gd name="connsiteY3" fmla="*/ 3199306 h 7353619"/>
                  <a:gd name="connsiteX4" fmla="*/ 961987 w 10055411"/>
                  <a:gd name="connsiteY4" fmla="*/ 4088417 h 7353619"/>
                  <a:gd name="connsiteX5" fmla="*/ 703439 w 10055411"/>
                  <a:gd name="connsiteY5" fmla="*/ 3689352 h 7353619"/>
                  <a:gd name="connsiteX6" fmla="*/ 248170 w 10055411"/>
                  <a:gd name="connsiteY6" fmla="*/ 3571320 h 7353619"/>
                  <a:gd name="connsiteX7" fmla="*/ 20036 w 10055411"/>
                  <a:gd name="connsiteY7" fmla="*/ 3195893 h 7353619"/>
                  <a:gd name="connsiteX8" fmla="*/ 215 w 10055411"/>
                  <a:gd name="connsiteY8" fmla="*/ 4706509 h 7353619"/>
                  <a:gd name="connsiteX9" fmla="*/ 1748874 w 10055411"/>
                  <a:gd name="connsiteY9" fmla="*/ 7337127 h 7353619"/>
                  <a:gd name="connsiteX10" fmla="*/ 10055411 w 10055411"/>
                  <a:gd name="connsiteY10" fmla="*/ 7353619 h 7353619"/>
                  <a:gd name="connsiteX11" fmla="*/ 4921381 w 10055411"/>
                  <a:gd name="connsiteY11" fmla="*/ 269964 h 7353619"/>
                  <a:gd name="connsiteX12" fmla="*/ 4205545 w 10055411"/>
                  <a:gd name="connsiteY12" fmla="*/ 509330 h 7353619"/>
                  <a:gd name="connsiteX13" fmla="*/ 3875573 w 10055411"/>
                  <a:gd name="connsiteY13" fmla="*/ 0 h 7353619"/>
                  <a:gd name="connsiteX14" fmla="*/ 3333703 w 10055411"/>
                  <a:gd name="connsiteY14" fmla="*/ 402720 h 7353619"/>
                  <a:gd name="connsiteX15" fmla="*/ 1230321 w 10055411"/>
                  <a:gd name="connsiteY15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247955 w 10055196"/>
                  <a:gd name="connsiteY6" fmla="*/ 3571320 h 7353619"/>
                  <a:gd name="connsiteX7" fmla="*/ 0 w 10055196"/>
                  <a:gd name="connsiteY7" fmla="*/ 4706509 h 7353619"/>
                  <a:gd name="connsiteX8" fmla="*/ 1748659 w 10055196"/>
                  <a:gd name="connsiteY8" fmla="*/ 7337127 h 7353619"/>
                  <a:gd name="connsiteX9" fmla="*/ 10055196 w 10055196"/>
                  <a:gd name="connsiteY9" fmla="*/ 7353619 h 7353619"/>
                  <a:gd name="connsiteX10" fmla="*/ 4921166 w 10055196"/>
                  <a:gd name="connsiteY10" fmla="*/ 269964 h 7353619"/>
                  <a:gd name="connsiteX11" fmla="*/ 4205330 w 10055196"/>
                  <a:gd name="connsiteY11" fmla="*/ 509330 h 7353619"/>
                  <a:gd name="connsiteX12" fmla="*/ 3875358 w 10055196"/>
                  <a:gd name="connsiteY12" fmla="*/ 0 h 7353619"/>
                  <a:gd name="connsiteX13" fmla="*/ 3333488 w 10055196"/>
                  <a:gd name="connsiteY13" fmla="*/ 402720 h 7353619"/>
                  <a:gd name="connsiteX14" fmla="*/ 1230106 w 10055196"/>
                  <a:gd name="connsiteY14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0 w 10055196"/>
                  <a:gd name="connsiteY6" fmla="*/ 4706509 h 7353619"/>
                  <a:gd name="connsiteX7" fmla="*/ 1748659 w 10055196"/>
                  <a:gd name="connsiteY7" fmla="*/ 7337127 h 7353619"/>
                  <a:gd name="connsiteX8" fmla="*/ 10055196 w 10055196"/>
                  <a:gd name="connsiteY8" fmla="*/ 7353619 h 7353619"/>
                  <a:gd name="connsiteX9" fmla="*/ 4921166 w 10055196"/>
                  <a:gd name="connsiteY9" fmla="*/ 269964 h 7353619"/>
                  <a:gd name="connsiteX10" fmla="*/ 4205330 w 10055196"/>
                  <a:gd name="connsiteY10" fmla="*/ 509330 h 7353619"/>
                  <a:gd name="connsiteX11" fmla="*/ 3875358 w 10055196"/>
                  <a:gd name="connsiteY11" fmla="*/ 0 h 7353619"/>
                  <a:gd name="connsiteX12" fmla="*/ 3333488 w 10055196"/>
                  <a:gd name="connsiteY12" fmla="*/ 402720 h 7353619"/>
                  <a:gd name="connsiteX13" fmla="*/ 1230106 w 10055196"/>
                  <a:gd name="connsiteY13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0 w 10055196"/>
                  <a:gd name="connsiteY5" fmla="*/ 4706509 h 7353619"/>
                  <a:gd name="connsiteX6" fmla="*/ 1748659 w 10055196"/>
                  <a:gd name="connsiteY6" fmla="*/ 7337127 h 7353619"/>
                  <a:gd name="connsiteX7" fmla="*/ 10055196 w 10055196"/>
                  <a:gd name="connsiteY7" fmla="*/ 7353619 h 7353619"/>
                  <a:gd name="connsiteX8" fmla="*/ 4921166 w 10055196"/>
                  <a:gd name="connsiteY8" fmla="*/ 269964 h 7353619"/>
                  <a:gd name="connsiteX9" fmla="*/ 4205330 w 10055196"/>
                  <a:gd name="connsiteY9" fmla="*/ 509330 h 7353619"/>
                  <a:gd name="connsiteX10" fmla="*/ 3875358 w 10055196"/>
                  <a:gd name="connsiteY10" fmla="*/ 0 h 7353619"/>
                  <a:gd name="connsiteX11" fmla="*/ 3333488 w 10055196"/>
                  <a:gd name="connsiteY11" fmla="*/ 402720 h 7353619"/>
                  <a:gd name="connsiteX12" fmla="*/ 1230106 w 10055196"/>
                  <a:gd name="connsiteY12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0 w 10055196"/>
                  <a:gd name="connsiteY4" fmla="*/ 4706509 h 7353619"/>
                  <a:gd name="connsiteX5" fmla="*/ 1748659 w 10055196"/>
                  <a:gd name="connsiteY5" fmla="*/ 7337127 h 7353619"/>
                  <a:gd name="connsiteX6" fmla="*/ 10055196 w 10055196"/>
                  <a:gd name="connsiteY6" fmla="*/ 7353619 h 7353619"/>
                  <a:gd name="connsiteX7" fmla="*/ 4921166 w 10055196"/>
                  <a:gd name="connsiteY7" fmla="*/ 269964 h 7353619"/>
                  <a:gd name="connsiteX8" fmla="*/ 4205330 w 10055196"/>
                  <a:gd name="connsiteY8" fmla="*/ 509330 h 7353619"/>
                  <a:gd name="connsiteX9" fmla="*/ 3875358 w 10055196"/>
                  <a:gd name="connsiteY9" fmla="*/ 0 h 7353619"/>
                  <a:gd name="connsiteX10" fmla="*/ 3333488 w 10055196"/>
                  <a:gd name="connsiteY10" fmla="*/ 402720 h 7353619"/>
                  <a:gd name="connsiteX11" fmla="*/ 1230106 w 10055196"/>
                  <a:gd name="connsiteY11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0 w 10055196"/>
                  <a:gd name="connsiteY3" fmla="*/ 4706509 h 7353619"/>
                  <a:gd name="connsiteX4" fmla="*/ 1748659 w 10055196"/>
                  <a:gd name="connsiteY4" fmla="*/ 7337127 h 7353619"/>
                  <a:gd name="connsiteX5" fmla="*/ 10055196 w 10055196"/>
                  <a:gd name="connsiteY5" fmla="*/ 7353619 h 7353619"/>
                  <a:gd name="connsiteX6" fmla="*/ 4921166 w 10055196"/>
                  <a:gd name="connsiteY6" fmla="*/ 269964 h 7353619"/>
                  <a:gd name="connsiteX7" fmla="*/ 4205330 w 10055196"/>
                  <a:gd name="connsiteY7" fmla="*/ 509330 h 7353619"/>
                  <a:gd name="connsiteX8" fmla="*/ 3875358 w 10055196"/>
                  <a:gd name="connsiteY8" fmla="*/ 0 h 7353619"/>
                  <a:gd name="connsiteX9" fmla="*/ 3333488 w 10055196"/>
                  <a:gd name="connsiteY9" fmla="*/ 402720 h 7353619"/>
                  <a:gd name="connsiteX10" fmla="*/ 1230106 w 10055196"/>
                  <a:gd name="connsiteY10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0 w 10055196"/>
                  <a:gd name="connsiteY2" fmla="*/ 4706509 h 7353619"/>
                  <a:gd name="connsiteX3" fmla="*/ 1748659 w 10055196"/>
                  <a:gd name="connsiteY3" fmla="*/ 7337127 h 7353619"/>
                  <a:gd name="connsiteX4" fmla="*/ 10055196 w 10055196"/>
                  <a:gd name="connsiteY4" fmla="*/ 7353619 h 7353619"/>
                  <a:gd name="connsiteX5" fmla="*/ 4921166 w 10055196"/>
                  <a:gd name="connsiteY5" fmla="*/ 269964 h 7353619"/>
                  <a:gd name="connsiteX6" fmla="*/ 4205330 w 10055196"/>
                  <a:gd name="connsiteY6" fmla="*/ 509330 h 7353619"/>
                  <a:gd name="connsiteX7" fmla="*/ 3875358 w 10055196"/>
                  <a:gd name="connsiteY7" fmla="*/ 0 h 7353619"/>
                  <a:gd name="connsiteX8" fmla="*/ 3333488 w 10055196"/>
                  <a:gd name="connsiteY8" fmla="*/ 402720 h 7353619"/>
                  <a:gd name="connsiteX9" fmla="*/ 1230106 w 10055196"/>
                  <a:gd name="connsiteY9" fmla="*/ 1654075 h 7353619"/>
                  <a:gd name="connsiteX0" fmla="*/ 1338459 w 10055196"/>
                  <a:gd name="connsiteY0" fmla="*/ 2354320 h 7353619"/>
                  <a:gd name="connsiteX1" fmla="*/ 0 w 10055196"/>
                  <a:gd name="connsiteY1" fmla="*/ 4706509 h 7353619"/>
                  <a:gd name="connsiteX2" fmla="*/ 1748659 w 10055196"/>
                  <a:gd name="connsiteY2" fmla="*/ 7337127 h 7353619"/>
                  <a:gd name="connsiteX3" fmla="*/ 10055196 w 10055196"/>
                  <a:gd name="connsiteY3" fmla="*/ 7353619 h 7353619"/>
                  <a:gd name="connsiteX4" fmla="*/ 4921166 w 10055196"/>
                  <a:gd name="connsiteY4" fmla="*/ 269964 h 7353619"/>
                  <a:gd name="connsiteX5" fmla="*/ 4205330 w 10055196"/>
                  <a:gd name="connsiteY5" fmla="*/ 509330 h 7353619"/>
                  <a:gd name="connsiteX6" fmla="*/ 3875358 w 10055196"/>
                  <a:gd name="connsiteY6" fmla="*/ 0 h 7353619"/>
                  <a:gd name="connsiteX7" fmla="*/ 3333488 w 10055196"/>
                  <a:gd name="connsiteY7" fmla="*/ 402720 h 7353619"/>
                  <a:gd name="connsiteX8" fmla="*/ 1230106 w 10055196"/>
                  <a:gd name="connsiteY8" fmla="*/ 1654075 h 7353619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3333488 w 10055196"/>
                  <a:gd name="connsiteY6" fmla="*/ 132756 h 7083655"/>
                  <a:gd name="connsiteX7" fmla="*/ 1230106 w 10055196"/>
                  <a:gd name="connsiteY7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1230106 w 10055196"/>
                  <a:gd name="connsiteY6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4" fmla="*/ 4205330 w 10055196"/>
                  <a:gd name="connsiteY4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0" fmla="*/ 0 w 9755679"/>
                  <a:gd name="connsiteY0" fmla="*/ 4885820 h 7083655"/>
                  <a:gd name="connsiteX1" fmla="*/ 1449142 w 9755679"/>
                  <a:gd name="connsiteY1" fmla="*/ 7067163 h 7083655"/>
                  <a:gd name="connsiteX2" fmla="*/ 9755679 w 9755679"/>
                  <a:gd name="connsiteY2" fmla="*/ 7083655 h 7083655"/>
                  <a:gd name="connsiteX3" fmla="*/ 4621649 w 9755679"/>
                  <a:gd name="connsiteY3" fmla="*/ 0 h 7083655"/>
                  <a:gd name="connsiteX0" fmla="*/ 0 w 9755679"/>
                  <a:gd name="connsiteY0" fmla="*/ 746076 h 2943911"/>
                  <a:gd name="connsiteX1" fmla="*/ 1449142 w 9755679"/>
                  <a:gd name="connsiteY1" fmla="*/ 2927419 h 2943911"/>
                  <a:gd name="connsiteX2" fmla="*/ 9755679 w 9755679"/>
                  <a:gd name="connsiteY2" fmla="*/ 2943911 h 2943911"/>
                  <a:gd name="connsiteX3" fmla="*/ 7584723 w 9755679"/>
                  <a:gd name="connsiteY3" fmla="*/ 0 h 2943911"/>
                  <a:gd name="connsiteX0" fmla="*/ 0 w 9755679"/>
                  <a:gd name="connsiteY0" fmla="*/ 746076 h 3467618"/>
                  <a:gd name="connsiteX1" fmla="*/ 1807492 w 9755679"/>
                  <a:gd name="connsiteY1" fmla="*/ 3467618 h 3467618"/>
                  <a:gd name="connsiteX2" fmla="*/ 9755679 w 9755679"/>
                  <a:gd name="connsiteY2" fmla="*/ 2943911 h 3467618"/>
                  <a:gd name="connsiteX3" fmla="*/ 7584723 w 9755679"/>
                  <a:gd name="connsiteY3" fmla="*/ 0 h 3467618"/>
                  <a:gd name="connsiteX0" fmla="*/ 0 w 10156817"/>
                  <a:gd name="connsiteY0" fmla="*/ 746076 h 3467618"/>
                  <a:gd name="connsiteX1" fmla="*/ 1807492 w 10156817"/>
                  <a:gd name="connsiteY1" fmla="*/ 3467618 h 3467618"/>
                  <a:gd name="connsiteX2" fmla="*/ 10156817 w 10156817"/>
                  <a:gd name="connsiteY2" fmla="*/ 3462717 h 3467618"/>
                  <a:gd name="connsiteX3" fmla="*/ 7584723 w 10156817"/>
                  <a:gd name="connsiteY3" fmla="*/ 0 h 346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56817" h="3467618">
                    <a:moveTo>
                      <a:pt x="0" y="746076"/>
                    </a:moveTo>
                    <a:lnTo>
                      <a:pt x="1807492" y="3467618"/>
                    </a:lnTo>
                    <a:lnTo>
                      <a:pt x="10156817" y="3462717"/>
                    </a:lnTo>
                    <a:lnTo>
                      <a:pt x="7584723" y="0"/>
                    </a:lnTo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A4688F-8B72-405F-8F8D-7BEAA82D8D1F}"/>
                  </a:ext>
                </a:extLst>
              </p:cNvPr>
              <p:cNvGrpSpPr/>
              <p:nvPr/>
            </p:nvGrpSpPr>
            <p:grpSpPr>
              <a:xfrm>
                <a:off x="1450489" y="1847593"/>
                <a:ext cx="9291022" cy="1767075"/>
                <a:chOff x="1450489" y="1847593"/>
                <a:chExt cx="9291022" cy="1767075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599CA18-A189-4D36-B6F4-8049F69956FC}"/>
                    </a:ext>
                  </a:extLst>
                </p:cNvPr>
                <p:cNvSpPr/>
                <p:nvPr/>
              </p:nvSpPr>
              <p:spPr>
                <a:xfrm>
                  <a:off x="1450489" y="2613205"/>
                  <a:ext cx="9291022" cy="1001463"/>
                </a:xfrm>
                <a:prstGeom prst="roundRect">
                  <a:avLst/>
                </a:prstGeom>
                <a:solidFill>
                  <a:srgbClr val="81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b="1" dirty="0">
                      <a:solidFill>
                        <a:srgbClr val="FFF594"/>
                      </a:solidFill>
                      <a:latin typeface="Consolas" panose="020B0609020204030204" pitchFamily="49" charset="0"/>
                    </a:rPr>
                    <a:t>aka.ms/sanderson-london-2020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F7BDE21-2085-4A9E-97C6-A074A7454854}"/>
                    </a:ext>
                  </a:extLst>
                </p:cNvPr>
                <p:cNvSpPr/>
                <p:nvPr/>
              </p:nvSpPr>
              <p:spPr>
                <a:xfrm>
                  <a:off x="1822741" y="1847593"/>
                  <a:ext cx="8546514" cy="523220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28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 &amp;  SLIDES</a:t>
                  </a:r>
                  <a:endParaRPr lang="en-GB" sz="28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CE1746-1766-4ECB-AEE2-C0E58A33231F}"/>
                </a:ext>
              </a:extLst>
            </p:cNvPr>
            <p:cNvSpPr/>
            <p:nvPr/>
          </p:nvSpPr>
          <p:spPr>
            <a:xfrm>
              <a:off x="2448148" y="4881424"/>
              <a:ext cx="70604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FFF594"/>
                  </a:solidFill>
                  <a:latin typeface="Consolas" panose="020B0609020204030204" pitchFamily="49" charset="0"/>
                </a:rPr>
                <a:t>== https://github.com/SteveSandersonMS/presentation-2020-01-NDCLondon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8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0D677A-30DD-44B8-93D2-E0E26414BCAB}"/>
              </a:ext>
            </a:extLst>
          </p:cNvPr>
          <p:cNvGrpSpPr/>
          <p:nvPr/>
        </p:nvGrpSpPr>
        <p:grpSpPr>
          <a:xfrm>
            <a:off x="863693" y="2005624"/>
            <a:ext cx="2730230" cy="2158141"/>
            <a:chOff x="856034" y="3191821"/>
            <a:chExt cx="2730230" cy="215814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85C4218-70A4-411E-9B5B-3822EDEAE2E2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EE9C26C-896F-43C3-B735-5F860179DA48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9ECDA3-99BD-4681-9BDE-A9BC6FA324CC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A2581FAE-A0AF-41C9-AE73-95B2B5ECD0C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C3C3C08-D349-4E4F-BE8B-6462D0DAB0F4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B5EAA20-2946-4FB4-8995-85FEB383F194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0574327-FCBA-48AB-8855-A1C8354C70E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FBE71A-99EC-4765-8B7D-DCD551F0B626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BAD0EF6-4852-41F7-A12F-E061CEC8D2D1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5AA120DF-557A-4CAA-8B70-85BD6743C32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: Rounded Corners 21">
                <a:extLst>
                  <a:ext uri="{FF2B5EF4-FFF2-40B4-BE49-F238E27FC236}">
                    <a16:creationId xmlns:a16="http://schemas.microsoft.com/office/drawing/2014/main" id="{88B3932E-5810-444F-A3F4-055FCB121063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C699ADD-91EA-4143-882D-947C0B51DD44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7" name="Cylinder 116">
                  <a:extLst>
                    <a:ext uri="{FF2B5EF4-FFF2-40B4-BE49-F238E27FC236}">
                      <a16:creationId xmlns:a16="http://schemas.microsoft.com/office/drawing/2014/main" id="{B280D624-A2CD-41FB-A8A9-6CE5F58642FF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936CB4B-CB1E-4B17-AEFB-E7B00495DB41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BD4A6FD-83F0-49CD-8E8E-E6EAD7DA477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B450216-2B27-40EF-BF38-3CF5D2D10BFC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52A9194F-DB4B-4130-85EF-3FAA96FF291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: Rounded Corners 21">
                <a:extLst>
                  <a:ext uri="{FF2B5EF4-FFF2-40B4-BE49-F238E27FC236}">
                    <a16:creationId xmlns:a16="http://schemas.microsoft.com/office/drawing/2014/main" id="{E3674F0C-A026-4E68-95DD-FCCFAF86A397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808CEDF-B6E0-4CEF-8A27-85571EF8B7D3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1" name="Cylinder 110">
                  <a:extLst>
                    <a:ext uri="{FF2B5EF4-FFF2-40B4-BE49-F238E27FC236}">
                      <a16:creationId xmlns:a16="http://schemas.microsoft.com/office/drawing/2014/main" id="{14B5E80E-CE7C-48F5-AAF7-34134F218421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DAC395B7-F1B7-4BC8-B77C-CEB11E972F98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FD269A70-17B1-4681-AF16-8A925842CFEB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1A0686-940C-43EE-A378-A255B31E7FB6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40E79CD-A64D-4047-B148-27ACC4B00AD5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94394E-E140-45F7-B029-E7693679BB73}"/>
              </a:ext>
            </a:extLst>
          </p:cNvPr>
          <p:cNvGrpSpPr/>
          <p:nvPr/>
        </p:nvGrpSpPr>
        <p:grpSpPr>
          <a:xfrm>
            <a:off x="856034" y="3710495"/>
            <a:ext cx="2730230" cy="2158141"/>
            <a:chOff x="856034" y="3191821"/>
            <a:chExt cx="2730230" cy="215814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8BF797B-661B-4100-B5C0-C2446A868D3F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3EB3775-C483-4F99-A8E3-913CFC9E48E6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3E208EB-8993-44C9-B3CE-6E8EBE5DA140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7AE94F7-AD04-46A9-A189-85D0D8AC7E3D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A2F4B5-AB52-404E-B01C-F15450CD2D6D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BAB1B7D-B33F-4422-A9D7-7B72DF8FFB01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BB9548A-2597-4DE1-9FD9-82A7DC20A793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091B6AB-C5B5-455D-8683-8F1837ED96BE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6AB3B15-9CD1-4366-BF0D-2E715DF316EF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556A2E-F7CF-41BF-A625-13ED6462C37B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: Rounded Corners 21">
                <a:extLst>
                  <a:ext uri="{FF2B5EF4-FFF2-40B4-BE49-F238E27FC236}">
                    <a16:creationId xmlns:a16="http://schemas.microsoft.com/office/drawing/2014/main" id="{232CAB3A-AD4D-47C2-9A38-7515CA9B249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2A20448-63E3-4CA7-8C52-1AFD460377CC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83" name="Cylinder 82">
                  <a:extLst>
                    <a:ext uri="{FF2B5EF4-FFF2-40B4-BE49-F238E27FC236}">
                      <a16:creationId xmlns:a16="http://schemas.microsoft.com/office/drawing/2014/main" id="{BFFFD14F-9EAF-4936-9528-3D1C0887E1C9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40E0275-D710-476A-BB5E-6090B626DBB0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EB40061-E18E-4097-B0BA-41EA6BFF585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F83075-2477-4D57-9889-8B59DB8F96A4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4017E76-484A-4D8B-AB73-5B4BD9F4EFCA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: Rounded Corners 21">
                <a:extLst>
                  <a:ext uri="{FF2B5EF4-FFF2-40B4-BE49-F238E27FC236}">
                    <a16:creationId xmlns:a16="http://schemas.microsoft.com/office/drawing/2014/main" id="{DDF6CCDB-A613-415D-9B2A-071AC62E34D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7E756EE-ABAC-49E3-BE4C-54C034A4A242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90" name="Cylinder 89">
                  <a:extLst>
                    <a:ext uri="{FF2B5EF4-FFF2-40B4-BE49-F238E27FC236}">
                      <a16:creationId xmlns:a16="http://schemas.microsoft.com/office/drawing/2014/main" id="{1FA0DD97-4528-4794-B113-9199CF94AC6D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949336A-C0F2-4771-8F14-AC6404A0DFEE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8B03CBA-A959-48C6-8072-59222D8651DF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C9D385-5357-4552-9AAD-BDA3C311F8E4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6747F-2D9A-4C6D-A698-DA450A3636D3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5DD87B-08A9-4C10-95C6-7F7B66170B01}"/>
              </a:ext>
            </a:extLst>
          </p:cNvPr>
          <p:cNvGrpSpPr/>
          <p:nvPr/>
        </p:nvGrpSpPr>
        <p:grpSpPr>
          <a:xfrm>
            <a:off x="5674485" y="714691"/>
            <a:ext cx="1232154" cy="2352808"/>
            <a:chOff x="8917021" y="-119606"/>
            <a:chExt cx="1232154" cy="2352808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E671E19-E868-4BAA-954B-FF198089B317}"/>
                </a:ext>
              </a:extLst>
            </p:cNvPr>
            <p:cNvSpPr/>
            <p:nvPr/>
          </p:nvSpPr>
          <p:spPr>
            <a:xfrm>
              <a:off x="8917021" y="-119606"/>
              <a:ext cx="1232154" cy="2352808"/>
            </a:xfrm>
            <a:prstGeom prst="rect">
              <a:avLst/>
            </a:prstGeom>
            <a:solidFill>
              <a:srgbClr val="008A3E"/>
            </a:solidFill>
            <a:ln>
              <a:noFill/>
            </a:ln>
            <a:scene3d>
              <a:camera prst="perspectiveRelaxedModerately" fov="3300000">
                <a:rot lat="17100000" lon="0" rev="0"/>
              </a:camera>
              <a:lightRig rig="balanced" dir="t"/>
            </a:scene3d>
            <a:sp3d extrusionH="768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68B20EB-41FC-4256-B908-D322C15D9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492" y="1514598"/>
              <a:ext cx="880691" cy="579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F8B79CC-A526-4F68-85D7-5EBE3872E037}"/>
              </a:ext>
            </a:extLst>
          </p:cNvPr>
          <p:cNvGrpSpPr/>
          <p:nvPr/>
        </p:nvGrpSpPr>
        <p:grpSpPr>
          <a:xfrm>
            <a:off x="5511220" y="2581542"/>
            <a:ext cx="1171821" cy="985218"/>
            <a:chOff x="5511220" y="2484267"/>
            <a:chExt cx="1171821" cy="985218"/>
          </a:xfrm>
        </p:grpSpPr>
        <p:sp>
          <p:nvSpPr>
            <p:cNvPr id="126" name="Flowchart: Manual Operation 125">
              <a:extLst>
                <a:ext uri="{FF2B5EF4-FFF2-40B4-BE49-F238E27FC236}">
                  <a16:creationId xmlns:a16="http://schemas.microsoft.com/office/drawing/2014/main" id="{4A5E7DCD-2E9C-4ED8-B4A9-CBECF18E3886}"/>
                </a:ext>
              </a:extLst>
            </p:cNvPr>
            <p:cNvSpPr/>
            <p:nvPr/>
          </p:nvSpPr>
          <p:spPr>
            <a:xfrm>
              <a:off x="5541117" y="2484267"/>
              <a:ext cx="1141924" cy="98521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956 w 10000"/>
                <a:gd name="connsiteY2" fmla="*/ 9868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5956" y="9868"/>
                  </a:lnTo>
                  <a:lnTo>
                    <a:pt x="4158" y="10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0000">
                  <a:srgbClr val="FF9797">
                    <a:alpha val="26000"/>
                  </a:srgbClr>
                </a:gs>
                <a:gs pos="0">
                  <a:srgbClr val="FF9797">
                    <a:alpha val="78824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D0CAE073-A4AA-43EA-BADD-5418B95D1020}"/>
                </a:ext>
              </a:extLst>
            </p:cNvPr>
            <p:cNvCxnSpPr>
              <a:cxnSpLocks/>
            </p:cNvCxnSpPr>
            <p:nvPr/>
          </p:nvCxnSpPr>
          <p:spPr>
            <a:xfrm>
              <a:off x="5511220" y="2484267"/>
              <a:ext cx="11718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rgbClr val="FFFF00">
                  <a:alpha val="21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5B837A6-CCD2-483D-AC32-8541BEC9240F}"/>
              </a:ext>
            </a:extLst>
          </p:cNvPr>
          <p:cNvGrpSpPr/>
          <p:nvPr/>
        </p:nvGrpSpPr>
        <p:grpSpPr>
          <a:xfrm rot="5400000">
            <a:off x="8812827" y="4570714"/>
            <a:ext cx="1902347" cy="1275092"/>
            <a:chOff x="7676155" y="5067629"/>
            <a:chExt cx="1902347" cy="1275092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7116CD5C-EEB2-4FC9-BC6E-0DFFCE4EF0C5}"/>
                </a:ext>
              </a:extLst>
            </p:cNvPr>
            <p:cNvSpPr/>
            <p:nvPr/>
          </p:nvSpPr>
          <p:spPr>
            <a:xfrm>
              <a:off x="7755569" y="5067629"/>
              <a:ext cx="1822933" cy="1275092"/>
            </a:xfrm>
            <a:prstGeom prst="roundRect">
              <a:avLst>
                <a:gd name="adj" fmla="val 7251"/>
              </a:avLst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70B2302-E534-441A-9B0D-7EE2E7562DB6}"/>
                </a:ext>
              </a:extLst>
            </p:cNvPr>
            <p:cNvSpPr txBox="1"/>
            <p:nvPr/>
          </p:nvSpPr>
          <p:spPr>
            <a:xfrm>
              <a:off x="7676155" y="5858938"/>
              <a:ext cx="1798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Consolas" panose="020B0609020204030204" pitchFamily="49" charset="0"/>
                </a:rPr>
                <a:t>0000 0000 0000 0000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420850AF-D296-4A69-A2EF-303CB8EDE0B1}"/>
                </a:ext>
              </a:extLst>
            </p:cNvPr>
            <p:cNvGrpSpPr/>
            <p:nvPr/>
          </p:nvGrpSpPr>
          <p:grpSpPr>
            <a:xfrm>
              <a:off x="9037349" y="5267274"/>
              <a:ext cx="341552" cy="217470"/>
              <a:chOff x="10376451" y="5104802"/>
              <a:chExt cx="417788" cy="266011"/>
            </a:xfrm>
          </p:grpSpPr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D78FA11A-9554-421D-8738-17F3A1B42082}"/>
                  </a:ext>
                </a:extLst>
              </p:cNvPr>
              <p:cNvSpPr/>
              <p:nvPr/>
            </p:nvSpPr>
            <p:spPr>
              <a:xfrm>
                <a:off x="10376451" y="5108420"/>
                <a:ext cx="262393" cy="26239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11A703B-ACBD-46D5-95A8-D373FDBAA0B7}"/>
                  </a:ext>
                </a:extLst>
              </p:cNvPr>
              <p:cNvSpPr/>
              <p:nvPr/>
            </p:nvSpPr>
            <p:spPr>
              <a:xfrm>
                <a:off x="10531846" y="5104802"/>
                <a:ext cx="262393" cy="26239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122142E-5061-452D-95D7-1CE533C3B8E5}"/>
              </a:ext>
            </a:extLst>
          </p:cNvPr>
          <p:cNvGrpSpPr/>
          <p:nvPr/>
        </p:nvGrpSpPr>
        <p:grpSpPr>
          <a:xfrm>
            <a:off x="8782376" y="1986239"/>
            <a:ext cx="1997413" cy="2970179"/>
            <a:chOff x="8782376" y="2297015"/>
            <a:chExt cx="1997413" cy="2970179"/>
          </a:xfrm>
        </p:grpSpPr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33E919AD-CD90-4068-AB23-3CB58B282F96}"/>
                </a:ext>
              </a:extLst>
            </p:cNvPr>
            <p:cNvSpPr/>
            <p:nvPr/>
          </p:nvSpPr>
          <p:spPr>
            <a:xfrm>
              <a:off x="8782376" y="2297015"/>
              <a:ext cx="1997413" cy="2970179"/>
            </a:xfrm>
            <a:prstGeom prst="roundRect">
              <a:avLst>
                <a:gd name="adj" fmla="val 725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CA0C508-B9E2-4FF8-AB6F-211DE3BBDC06}"/>
                </a:ext>
              </a:extLst>
            </p:cNvPr>
            <p:cNvSpPr/>
            <p:nvPr/>
          </p:nvSpPr>
          <p:spPr>
            <a:xfrm>
              <a:off x="8867821" y="2383180"/>
              <a:ext cx="1827661" cy="1249768"/>
            </a:xfrm>
            <a:prstGeom prst="roundRect">
              <a:avLst>
                <a:gd name="adj" fmla="val 72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C46B385-B90B-4BC3-80C2-D6794EA7269B}"/>
                </a:ext>
              </a:extLst>
            </p:cNvPr>
            <p:cNvGrpSpPr/>
            <p:nvPr/>
          </p:nvGrpSpPr>
          <p:grpSpPr>
            <a:xfrm>
              <a:off x="8990471" y="4817540"/>
              <a:ext cx="1547061" cy="295332"/>
              <a:chOff x="8320963" y="4035549"/>
              <a:chExt cx="1547061" cy="295332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BB71D029-DA01-4CCA-B44B-50F9EB266658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FC434FA4-E292-445A-A0E9-6678786F2662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9182EE3-6B52-499F-BBCB-C451BA91BA8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FC4C97-6498-4BB8-A577-C7232D5CAC58}"/>
                </a:ext>
              </a:extLst>
            </p:cNvPr>
            <p:cNvGrpSpPr/>
            <p:nvPr/>
          </p:nvGrpSpPr>
          <p:grpSpPr>
            <a:xfrm>
              <a:off x="8990471" y="4468239"/>
              <a:ext cx="1547061" cy="295332"/>
              <a:chOff x="8320963" y="4035549"/>
              <a:chExt cx="1547061" cy="295332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10B3723C-7860-40DF-920B-E05EC1DED3C1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49C53538-7E9E-445C-BA33-1606CD2DBA07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01BCED09-F9E2-4811-897D-0B41B4948025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52F0393-57FB-4059-997A-7298C32DCD54}"/>
                </a:ext>
              </a:extLst>
            </p:cNvPr>
            <p:cNvGrpSpPr/>
            <p:nvPr/>
          </p:nvGrpSpPr>
          <p:grpSpPr>
            <a:xfrm>
              <a:off x="8990471" y="4124375"/>
              <a:ext cx="1547061" cy="295332"/>
              <a:chOff x="8320963" y="4035549"/>
              <a:chExt cx="1547061" cy="295332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00B6CE1F-F240-4AA2-957B-92005C2AAD3B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31EF496C-CD1E-4E4E-B932-12D9CFA6AAB0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EAE20938-93C7-49A9-BA45-65E196114F74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AF90CFE-8231-4310-9A00-53AC061A63C2}"/>
                </a:ext>
              </a:extLst>
            </p:cNvPr>
            <p:cNvGrpSpPr/>
            <p:nvPr/>
          </p:nvGrpSpPr>
          <p:grpSpPr>
            <a:xfrm>
              <a:off x="8990471" y="3796519"/>
              <a:ext cx="1547061" cy="295332"/>
              <a:chOff x="8320963" y="4035549"/>
              <a:chExt cx="1547061" cy="295332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438DFD38-3039-4239-8545-E38980D937E2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D642A652-C44F-430C-A51A-D2DB9A0ACF69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17A22691-645A-423E-BECC-65908AA9CBF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654D5753-56DC-4C74-948F-44500F3877D4}"/>
                </a:ext>
              </a:extLst>
            </p:cNvPr>
            <p:cNvSpPr/>
            <p:nvPr/>
          </p:nvSpPr>
          <p:spPr>
            <a:xfrm>
              <a:off x="8932001" y="2456633"/>
              <a:ext cx="1700332" cy="1099333"/>
            </a:xfrm>
            <a:prstGeom prst="roundRect">
              <a:avLst>
                <a:gd name="adj" fmla="val 725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036" name="Oval 1035">
            <a:extLst>
              <a:ext uri="{FF2B5EF4-FFF2-40B4-BE49-F238E27FC236}">
                <a16:creationId xmlns:a16="http://schemas.microsoft.com/office/drawing/2014/main" id="{1AE46333-61A8-4613-B814-857F3D98C3EE}"/>
              </a:ext>
            </a:extLst>
          </p:cNvPr>
          <p:cNvSpPr/>
          <p:nvPr/>
        </p:nvSpPr>
        <p:spPr>
          <a:xfrm>
            <a:off x="1823264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9AAB95-8E00-461F-939A-C8AFC0EF2E72}"/>
              </a:ext>
            </a:extLst>
          </p:cNvPr>
          <p:cNvGrpSpPr/>
          <p:nvPr/>
        </p:nvGrpSpPr>
        <p:grpSpPr>
          <a:xfrm>
            <a:off x="5140016" y="3104101"/>
            <a:ext cx="1911967" cy="3939417"/>
            <a:chOff x="1508932" y="924910"/>
            <a:chExt cx="2312894" cy="47654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924307-B926-49A7-BB61-93DD9BC75D78}"/>
                </a:ext>
              </a:extLst>
            </p:cNvPr>
            <p:cNvSpPr/>
            <p:nvPr/>
          </p:nvSpPr>
          <p:spPr>
            <a:xfrm>
              <a:off x="1508932" y="924910"/>
              <a:ext cx="2312894" cy="3828744"/>
            </a:xfrm>
            <a:prstGeom prst="roundRect">
              <a:avLst>
                <a:gd name="adj" fmla="val 27882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 extrusionH="14922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FD766A-C694-457D-B865-4481E19D8EC4}"/>
                </a:ext>
              </a:extLst>
            </p:cNvPr>
            <p:cNvSpPr/>
            <p:nvPr/>
          </p:nvSpPr>
          <p:spPr>
            <a:xfrm>
              <a:off x="1624667" y="1057854"/>
              <a:ext cx="2081423" cy="3445624"/>
            </a:xfrm>
            <a:custGeom>
              <a:avLst/>
              <a:gdLst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580342 w 2081423"/>
                <a:gd name="connsiteY6" fmla="*/ 3445569 h 3445569"/>
                <a:gd name="connsiteX7" fmla="*/ 0 w 2081423"/>
                <a:gd name="connsiteY7" fmla="*/ 2865227 h 3445569"/>
                <a:gd name="connsiteX8" fmla="*/ 0 w 2081423"/>
                <a:gd name="connsiteY8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720947 w 2081423"/>
                <a:gd name="connsiteY6" fmla="*/ 3443237 h 3445569"/>
                <a:gd name="connsiteX7" fmla="*/ 580342 w 2081423"/>
                <a:gd name="connsiteY7" fmla="*/ 3445569 h 3445569"/>
                <a:gd name="connsiteX8" fmla="*/ 0 w 2081423"/>
                <a:gd name="connsiteY8" fmla="*/ 2865227 h 3445569"/>
                <a:gd name="connsiteX9" fmla="*/ 0 w 2081423"/>
                <a:gd name="connsiteY9" fmla="*/ 580342 h 3445569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720947 w 2081423"/>
                <a:gd name="connsiteY7" fmla="*/ 3443237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577565 w 2081423"/>
                <a:gd name="connsiteY7" fmla="*/ 3230869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577565 w 2081423"/>
                <a:gd name="connsiteY7" fmla="*/ 3230869 h 3445569"/>
                <a:gd name="connsiteX8" fmla="*/ 580342 w 2081423"/>
                <a:gd name="connsiteY8" fmla="*/ 3445569 h 3445569"/>
                <a:gd name="connsiteX9" fmla="*/ 0 w 2081423"/>
                <a:gd name="connsiteY9" fmla="*/ 2865227 h 3445569"/>
                <a:gd name="connsiteX10" fmla="*/ 0 w 2081423"/>
                <a:gd name="connsiteY10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12480 w 2081423"/>
                <a:gd name="connsiteY7" fmla="*/ 3228931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3592 w 2081423"/>
                <a:gd name="connsiteY7" fmla="*/ 3074727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319266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24"/>
                <a:gd name="connsiteX1" fmla="*/ 580342 w 2081423"/>
                <a:gd name="connsiteY1" fmla="*/ 0 h 3445624"/>
                <a:gd name="connsiteX2" fmla="*/ 1501081 w 2081423"/>
                <a:gd name="connsiteY2" fmla="*/ 0 h 3445624"/>
                <a:gd name="connsiteX3" fmla="*/ 2081423 w 2081423"/>
                <a:gd name="connsiteY3" fmla="*/ 580342 h 3445624"/>
                <a:gd name="connsiteX4" fmla="*/ 2081423 w 2081423"/>
                <a:gd name="connsiteY4" fmla="*/ 2865227 h 3445624"/>
                <a:gd name="connsiteX5" fmla="*/ 1501081 w 2081423"/>
                <a:gd name="connsiteY5" fmla="*/ 3445569 h 3445624"/>
                <a:gd name="connsiteX6" fmla="*/ 1430647 w 2081423"/>
                <a:gd name="connsiteY6" fmla="*/ 3303544 h 3445624"/>
                <a:gd name="connsiteX7" fmla="*/ 1041646 w 2081423"/>
                <a:gd name="connsiteY7" fmla="*/ 3121420 h 3445624"/>
                <a:gd name="connsiteX8" fmla="*/ 662018 w 2081423"/>
                <a:gd name="connsiteY8" fmla="*/ 3319266 h 3445624"/>
                <a:gd name="connsiteX9" fmla="*/ 580342 w 2081423"/>
                <a:gd name="connsiteY9" fmla="*/ 3445569 h 3445624"/>
                <a:gd name="connsiteX10" fmla="*/ 0 w 2081423"/>
                <a:gd name="connsiteY10" fmla="*/ 2865227 h 3445624"/>
                <a:gd name="connsiteX11" fmla="*/ 0 w 2081423"/>
                <a:gd name="connsiteY11" fmla="*/ 580342 h 34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1423" h="3445624">
                  <a:moveTo>
                    <a:pt x="0" y="580342"/>
                  </a:moveTo>
                  <a:cubicBezTo>
                    <a:pt x="0" y="259828"/>
                    <a:pt x="259828" y="0"/>
                    <a:pt x="580342" y="0"/>
                  </a:cubicBezTo>
                  <a:lnTo>
                    <a:pt x="1501081" y="0"/>
                  </a:lnTo>
                  <a:cubicBezTo>
                    <a:pt x="1821595" y="0"/>
                    <a:pt x="2081423" y="259828"/>
                    <a:pt x="2081423" y="580342"/>
                  </a:cubicBezTo>
                  <a:lnTo>
                    <a:pt x="2081423" y="2865227"/>
                  </a:lnTo>
                  <a:cubicBezTo>
                    <a:pt x="2081423" y="3185741"/>
                    <a:pt x="1821595" y="3445569"/>
                    <a:pt x="1501081" y="3445569"/>
                  </a:cubicBezTo>
                  <a:cubicBezTo>
                    <a:pt x="1450608" y="3448011"/>
                    <a:pt x="1454773" y="3369294"/>
                    <a:pt x="1430647" y="3303544"/>
                  </a:cubicBezTo>
                  <a:cubicBezTo>
                    <a:pt x="1402434" y="3206087"/>
                    <a:pt x="1288146" y="3120528"/>
                    <a:pt x="1041646" y="3121420"/>
                  </a:cubicBezTo>
                  <a:cubicBezTo>
                    <a:pt x="797028" y="3122066"/>
                    <a:pt x="693195" y="3250253"/>
                    <a:pt x="662018" y="3319266"/>
                  </a:cubicBezTo>
                  <a:cubicBezTo>
                    <a:pt x="641245" y="3395483"/>
                    <a:pt x="639859" y="3442195"/>
                    <a:pt x="580342" y="3445569"/>
                  </a:cubicBezTo>
                  <a:cubicBezTo>
                    <a:pt x="259828" y="3445569"/>
                    <a:pt x="0" y="3185741"/>
                    <a:pt x="0" y="2865227"/>
                  </a:cubicBezTo>
                  <a:lnTo>
                    <a:pt x="0" y="580342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333E3E-E8C8-4772-87FA-21523FC17683}"/>
                </a:ext>
              </a:extLst>
            </p:cNvPr>
            <p:cNvGrpSpPr/>
            <p:nvPr/>
          </p:nvGrpSpPr>
          <p:grpSpPr>
            <a:xfrm>
              <a:off x="2088200" y="4840846"/>
              <a:ext cx="1193262" cy="849550"/>
              <a:chOff x="2717256" y="4270158"/>
              <a:chExt cx="1193262" cy="849550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59B1AB06-F316-41AF-9CD6-E0CEEA7A0104}"/>
                  </a:ext>
                </a:extLst>
              </p:cNvPr>
              <p:cNvSpPr/>
              <p:nvPr/>
            </p:nvSpPr>
            <p:spPr>
              <a:xfrm rot="10800000">
                <a:off x="2717258" y="4270158"/>
                <a:ext cx="1193260" cy="849549"/>
              </a:xfrm>
              <a:prstGeom prst="can">
                <a:avLst/>
              </a:prstGeom>
              <a:gradFill>
                <a:gsLst>
                  <a:gs pos="100000">
                    <a:srgbClr val="B3B3B3"/>
                  </a:gs>
                  <a:gs pos="54000">
                    <a:srgbClr val="9E9E9E"/>
                  </a:gs>
                  <a:gs pos="0">
                    <a:srgbClr val="6D6D6D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0AC36F-224D-4E3B-AF70-E83C8CAAA8AE}"/>
                  </a:ext>
                </a:extLst>
              </p:cNvPr>
              <p:cNvSpPr/>
              <p:nvPr/>
            </p:nvSpPr>
            <p:spPr>
              <a:xfrm>
                <a:off x="2717256" y="4907030"/>
                <a:ext cx="1193261" cy="212678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7F39B49-4AF0-4AD0-8CEE-8098518C013E}"/>
                </a:ext>
              </a:extLst>
            </p:cNvPr>
            <p:cNvGrpSpPr/>
            <p:nvPr/>
          </p:nvGrpSpPr>
          <p:grpSpPr>
            <a:xfrm>
              <a:off x="1788275" y="1492001"/>
              <a:ext cx="1753190" cy="2517147"/>
              <a:chOff x="6493728" y="1695355"/>
              <a:chExt cx="1753190" cy="2517147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A2DB207-EB39-453B-9201-850123F39DDA}"/>
                  </a:ext>
                </a:extLst>
              </p:cNvPr>
              <p:cNvSpPr/>
              <p:nvPr/>
            </p:nvSpPr>
            <p:spPr>
              <a:xfrm>
                <a:off x="6494235" y="1696281"/>
                <a:ext cx="1752175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616964D-8AD3-434C-B34B-D7C729E1EDE7}"/>
                  </a:ext>
                </a:extLst>
              </p:cNvPr>
              <p:cNvSpPr/>
              <p:nvPr/>
            </p:nvSpPr>
            <p:spPr>
              <a:xfrm>
                <a:off x="6494235" y="1695355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Bahnschrift SemiBold" panose="020B0502040204020203" pitchFamily="34" charset="0"/>
                  </a:rPr>
                  <a:t>CART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1069C9-28AE-414E-AB1C-48BEEB6AD558}"/>
                  </a:ext>
                </a:extLst>
              </p:cNvPr>
              <p:cNvGrpSpPr/>
              <p:nvPr/>
            </p:nvGrpSpPr>
            <p:grpSpPr>
              <a:xfrm>
                <a:off x="6538735" y="2089171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7119F1-90E7-45C5-8F12-3DC3C26438E3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8F0EF08-F7D6-4DCB-B837-EF28A65BDB30}"/>
                    </a:ext>
                  </a:extLst>
                </p:cNvPr>
                <p:cNvSpPr txBox="1"/>
                <p:nvPr/>
              </p:nvSpPr>
              <p:spPr>
                <a:xfrm>
                  <a:off x="7593921" y="2089171"/>
                  <a:ext cx="65274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£3.95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9D2E467-306B-41B7-A377-87E6567278EF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95E7696-62DE-4F95-93EC-62DC65298825}"/>
                  </a:ext>
                </a:extLst>
              </p:cNvPr>
              <p:cNvGrpSpPr/>
              <p:nvPr/>
            </p:nvGrpSpPr>
            <p:grpSpPr>
              <a:xfrm>
                <a:off x="6538735" y="2442112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53EAD00-E5A7-4410-84DA-94C8943642FD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EE87F47-E612-4725-8136-9126E4779A24}"/>
                    </a:ext>
                  </a:extLst>
                </p:cNvPr>
                <p:cNvSpPr txBox="1"/>
                <p:nvPr/>
              </p:nvSpPr>
              <p:spPr>
                <a:xfrm>
                  <a:off x="7489726" y="2089171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£12.00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BAC2FE1-E306-4389-9819-49EDB62B02AD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: Rounded Corners 28">
                <a:extLst>
                  <a:ext uri="{FF2B5EF4-FFF2-40B4-BE49-F238E27FC236}">
                    <a16:creationId xmlns:a16="http://schemas.microsoft.com/office/drawing/2014/main" id="{2C203945-A229-4BED-A514-322B2F17C03B}"/>
                  </a:ext>
                </a:extLst>
              </p:cNvPr>
              <p:cNvSpPr/>
              <p:nvPr/>
            </p:nvSpPr>
            <p:spPr>
              <a:xfrm rot="10800000">
                <a:off x="6493854" y="3897889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05ACF0-CED3-40C4-9B24-E8690A981C56}"/>
                  </a:ext>
                </a:extLst>
              </p:cNvPr>
              <p:cNvSpPr/>
              <p:nvPr/>
            </p:nvSpPr>
            <p:spPr>
              <a:xfrm>
                <a:off x="6493728" y="3897910"/>
                <a:ext cx="1752174" cy="313666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r>
                  <a:rPr lang="en-GB" sz="1200" dirty="0">
                    <a:latin typeface="Bahnschrift SemiBold" panose="020B0502040204020203" pitchFamily="34" charset="0"/>
                  </a:rPr>
                  <a:t> Total:  £15.95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02D1F2-BC43-4B33-A0C7-6152D9A3E655}"/>
                  </a:ext>
                </a:extLst>
              </p:cNvPr>
              <p:cNvSpPr/>
              <p:nvPr/>
            </p:nvSpPr>
            <p:spPr>
              <a:xfrm>
                <a:off x="7769300" y="3958268"/>
                <a:ext cx="408861" cy="1870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4DFCDF1A-2EC1-4148-9EB9-5AE676E93EE8}"/>
                  </a:ext>
                </a:extLst>
              </p:cNvPr>
              <p:cNvSpPr/>
              <p:nvPr/>
            </p:nvSpPr>
            <p:spPr>
              <a:xfrm rot="5400000">
                <a:off x="7930958" y="3995412"/>
                <a:ext cx="109746" cy="106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4F48080D-CC3D-4BFE-951C-76BA88129BAF}"/>
              </a:ext>
            </a:extLst>
          </p:cNvPr>
          <p:cNvSpPr/>
          <p:nvPr/>
        </p:nvSpPr>
        <p:spPr>
          <a:xfrm>
            <a:off x="5696059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7DAB002-6A10-4225-B241-EE3728225F1F}"/>
              </a:ext>
            </a:extLst>
          </p:cNvPr>
          <p:cNvSpPr/>
          <p:nvPr/>
        </p:nvSpPr>
        <p:spPr>
          <a:xfrm>
            <a:off x="9358456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3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1F366004-F005-42B7-9AF9-AF1C5EED2E43}"/>
              </a:ext>
            </a:extLst>
          </p:cNvPr>
          <p:cNvSpPr/>
          <p:nvPr/>
        </p:nvSpPr>
        <p:spPr>
          <a:xfrm>
            <a:off x="8932001" y="2151643"/>
            <a:ext cx="1700332" cy="1099333"/>
          </a:xfrm>
          <a:prstGeom prst="roundRect">
            <a:avLst>
              <a:gd name="adj" fmla="val 72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PIN</a:t>
            </a:r>
          </a:p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* * * *</a:t>
            </a:r>
          </a:p>
        </p:txBody>
      </p:sp>
    </p:spTree>
    <p:extLst>
      <p:ext uri="{BB962C8B-B14F-4D97-AF65-F5344CB8AC3E}">
        <p14:creationId xmlns:p14="http://schemas.microsoft.com/office/powerpoint/2010/main" val="14179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  <p:bldP spid="161" grpId="0" animBg="1"/>
      <p:bldP spid="162" grpId="0" animBg="1"/>
      <p:bldP spid="1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CC7D1-A24F-4BFB-A393-7AE9E3FD1A73}"/>
              </a:ext>
            </a:extLst>
          </p:cNvPr>
          <p:cNvSpPr txBox="1"/>
          <p:nvPr/>
        </p:nvSpPr>
        <p:spPr>
          <a:xfrm>
            <a:off x="2294467" y="3200400"/>
            <a:ext cx="9558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Share details about an upcoming event, conference, user group, booth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raffel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ect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 here.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1D789B7-FAF9-4A29-9393-F815D165E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1"/>
            <a:ext cx="12204150" cy="68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893527-4DCD-4DC6-A97A-2463D538D9EB}"/>
              </a:ext>
            </a:extLst>
          </p:cNvPr>
          <p:cNvSpPr txBox="1"/>
          <p:nvPr/>
        </p:nvSpPr>
        <p:spPr>
          <a:xfrm>
            <a:off x="2108201" y="2167467"/>
            <a:ext cx="8204199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Training class advertisement here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​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596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For details around upcoming training courses available, please check with your local business development managers/office leadership</a:t>
            </a:r>
          </a:p>
        </p:txBody>
      </p:sp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EE3901E-703A-439D-80ED-E06EF1F3E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68" y="0"/>
            <a:ext cx="818086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229BAF-B216-4793-A179-743E7314AC2B}"/>
              </a:ext>
            </a:extLst>
          </p:cNvPr>
          <p:cNvSpPr/>
          <p:nvPr/>
        </p:nvSpPr>
        <p:spPr>
          <a:xfrm>
            <a:off x="2998544" y="4335830"/>
            <a:ext cx="6194909" cy="75695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3684D-903D-4252-81B0-E04208736AC9}"/>
              </a:ext>
            </a:extLst>
          </p:cNvPr>
          <p:cNvSpPr txBox="1"/>
          <p:nvPr/>
        </p:nvSpPr>
        <p:spPr>
          <a:xfrm>
            <a:off x="3421179" y="4349512"/>
            <a:ext cx="5578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Fridays at 12pm CST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25505-E8D1-416A-8916-2596E22321CE}"/>
              </a:ext>
            </a:extLst>
          </p:cNvPr>
          <p:cNvSpPr txBox="1"/>
          <p:nvPr/>
        </p:nvSpPr>
        <p:spPr>
          <a:xfrm>
            <a:off x="2005568" y="6212910"/>
            <a:ext cx="414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See past talks on our YouTube Page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srgbClr val="005596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https://bit.ly/2Rd0WC5</a:t>
            </a:r>
          </a:p>
        </p:txBody>
      </p:sp>
    </p:spTree>
    <p:extLst>
      <p:ext uri="{BB962C8B-B14F-4D97-AF65-F5344CB8AC3E}">
        <p14:creationId xmlns:p14="http://schemas.microsoft.com/office/powerpoint/2010/main" val="20781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6CC2B4-7257-4E3F-935D-8812499CE559}"/>
              </a:ext>
            </a:extLst>
          </p:cNvPr>
          <p:cNvSpPr/>
          <p:nvPr/>
        </p:nvSpPr>
        <p:spPr>
          <a:xfrm>
            <a:off x="3625754" y="796817"/>
            <a:ext cx="8374593" cy="6072257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46819" h="7502278">
                <a:moveTo>
                  <a:pt x="1630082" y="2502979"/>
                </a:moveTo>
                <a:lnTo>
                  <a:pt x="2641685" y="3888598"/>
                </a:lnTo>
                <a:lnTo>
                  <a:pt x="1888525" y="3866115"/>
                </a:lnTo>
                <a:lnTo>
                  <a:pt x="1538943" y="3347965"/>
                </a:lnTo>
                <a:lnTo>
                  <a:pt x="1253395" y="4237076"/>
                </a:lnTo>
                <a:lnTo>
                  <a:pt x="994847" y="3838011"/>
                </a:lnTo>
                <a:lnTo>
                  <a:pt x="539578" y="3719979"/>
                </a:lnTo>
                <a:lnTo>
                  <a:pt x="311444" y="3344552"/>
                </a:lnTo>
                <a:lnTo>
                  <a:pt x="0" y="4450658"/>
                </a:lnTo>
                <a:lnTo>
                  <a:pt x="2040282" y="7485786"/>
                </a:lnTo>
                <a:lnTo>
                  <a:pt x="10346819" y="7502278"/>
                </a:lnTo>
                <a:lnTo>
                  <a:pt x="4902350" y="0"/>
                </a:lnTo>
                <a:lnTo>
                  <a:pt x="4496953" y="657989"/>
                </a:lnTo>
                <a:lnTo>
                  <a:pt x="4166981" y="148659"/>
                </a:lnTo>
                <a:lnTo>
                  <a:pt x="3625111" y="551379"/>
                </a:lnTo>
                <a:cubicBezTo>
                  <a:pt x="2030285" y="689561"/>
                  <a:pt x="1989504" y="404846"/>
                  <a:pt x="1521729" y="1802734"/>
                </a:cubicBez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Image result for blazor logo">
            <a:extLst>
              <a:ext uri="{FF2B5EF4-FFF2-40B4-BE49-F238E27FC236}">
                <a16:creationId xmlns:a16="http://schemas.microsoft.com/office/drawing/2014/main" id="{C98C3D9D-5483-4DCD-BFB6-7994369C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46" y="538743"/>
            <a:ext cx="2873347" cy="2873348"/>
          </a:xfrm>
          <a:prstGeom prst="rect">
            <a:avLst/>
          </a:prstGeom>
          <a:noFill/>
          <a:effectLst/>
          <a:scene3d>
            <a:camera prst="orthographicFront">
              <a:rot lat="20400000" lon="900000" rev="21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29660" y="3463296"/>
            <a:ext cx="4965605" cy="1169874"/>
            <a:chOff x="990042" y="2433131"/>
            <a:chExt cx="6170865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90042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F780B-A872-41F9-8C5D-79B885962524}"/>
              </a:ext>
            </a:extLst>
          </p:cNvPr>
          <p:cNvSpPr/>
          <p:nvPr/>
        </p:nvSpPr>
        <p:spPr>
          <a:xfrm>
            <a:off x="0" y="4890148"/>
            <a:ext cx="12192000" cy="19678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lnSpc>
                <a:spcPct val="150000"/>
              </a:lnSpc>
            </a:pPr>
            <a:r>
              <a:rPr lang="en-GB" sz="2800" dirty="0">
                <a:cs typeface="Segoe UI" panose="020B0502040204020203" pitchFamily="34" charset="0"/>
              </a:rPr>
              <a:t>Harold Pulcher (MVP)     </a:t>
            </a:r>
            <a:r>
              <a:rPr lang="en-GB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nb-NO" sz="2800" dirty="0">
                <a:solidFill>
                  <a:schemeClr val="tx1"/>
                </a:solidFill>
              </a:rPr>
              <a:t>harold.pulcher@improving.com</a:t>
            </a:r>
          </a:p>
          <a:p>
            <a:pPr algn="ctr"/>
            <a:r>
              <a:rPr lang="nb-NO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https://youtube.com/user/hpulcher</a:t>
            </a:r>
            <a:r>
              <a:rPr lang="nb-NO" sz="2800" dirty="0">
                <a:solidFill>
                  <a:schemeClr val="tx1"/>
                </a:solidFill>
              </a:rPr>
              <a:t>                  </a:t>
            </a:r>
            <a:r>
              <a:rPr lang="nb-NO" sz="2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https://twitch.tv/haroldpulcher</a:t>
            </a:r>
            <a:endParaRPr lang="nb-NO" sz="2800" dirty="0">
              <a:solidFill>
                <a:schemeClr val="tx1"/>
              </a:solidFill>
            </a:endParaRPr>
          </a:p>
          <a:p>
            <a:pPr algn="ctr"/>
            <a:endParaRPr lang="nb-NO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http://bit.ly/improvingBlazorIntro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D3832-110A-4F44-96BA-1E5BE8F62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0" y="-640112"/>
            <a:ext cx="3385132" cy="26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Agenda: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65762" y="1857983"/>
            <a:ext cx="1055451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 is </a:t>
            </a:r>
            <a:r>
              <a:rPr lang="en-US" sz="4000" dirty="0" err="1"/>
              <a:t>Blazor</a:t>
            </a:r>
            <a:r>
              <a:rPr lang="en-US" sz="4000" dirty="0"/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Getting Started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New Features in </a:t>
            </a:r>
            <a:r>
              <a:rPr lang="en-US" sz="4000" dirty="0" err="1"/>
              <a:t>Blazor</a:t>
            </a:r>
            <a:r>
              <a:rPr lang="en-US" sz="4000" dirty="0"/>
              <a:t> </a:t>
            </a:r>
            <a:r>
              <a:rPr lang="en-US" sz="4000" dirty="0" err="1"/>
              <a:t>WebAssembly</a:t>
            </a: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What’s Next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Fun Stuff!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A48C5-57F9-4E41-B4AB-5E037DA0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8C1F05-DB08-4C43-B1C4-CFBE6302BC68}"/>
              </a:ext>
            </a:extLst>
          </p:cNvPr>
          <p:cNvSpPr/>
          <p:nvPr/>
        </p:nvSpPr>
        <p:spPr>
          <a:xfrm>
            <a:off x="3718707" y="1146412"/>
            <a:ext cx="9725190" cy="6851176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5196" h="7083655">
                <a:moveTo>
                  <a:pt x="0" y="4436545"/>
                </a:moveTo>
                <a:lnTo>
                  <a:pt x="1748659" y="7067163"/>
                </a:lnTo>
                <a:lnTo>
                  <a:pt x="10055196" y="7083655"/>
                </a:lnTo>
                <a:lnTo>
                  <a:pt x="4921166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3721701" y="1132819"/>
            <a:ext cx="4748598" cy="4316605"/>
            <a:chOff x="6763966" y="1195735"/>
            <a:chExt cx="4748598" cy="4316605"/>
          </a:xfrm>
          <a:solidFill>
            <a:schemeClr val="tx1">
              <a:lumMod val="6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408" y="2585663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2" y="2436737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61" y="2619149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4070750" y="4073140"/>
            <a:ext cx="4050500" cy="945841"/>
          </a:xfrm>
          <a:prstGeom prst="rect">
            <a:avLst/>
          </a:prstGeom>
          <a:solidFill>
            <a:srgbClr val="FA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0D840B9-A30F-48D3-A002-9C54B6883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21" t="11142" r="36523" b="38511"/>
          <a:stretch/>
        </p:blipFill>
        <p:spPr>
          <a:xfrm rot="20961542">
            <a:off x="9120428" y="3019966"/>
            <a:ext cx="3512223" cy="3488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25219B-F428-41A9-86C2-2832FB68E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C08A12-D5F2-44D0-AF1D-E5C0FFDFD11B}"/>
              </a:ext>
            </a:extLst>
          </p:cNvPr>
          <p:cNvGrpSpPr/>
          <p:nvPr/>
        </p:nvGrpSpPr>
        <p:grpSpPr>
          <a:xfrm>
            <a:off x="0" y="4294756"/>
            <a:ext cx="24384000" cy="707549"/>
            <a:chOff x="0" y="4294757"/>
            <a:chExt cx="24384000" cy="7075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8EB7B-FE62-40AA-B834-EFE9844C23AA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06CA5D-B377-4187-AE4E-88E18477CCA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0D5CEA1-C53A-4834-8C82-E758783E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8420</TotalTime>
  <Words>1052</Words>
  <Application>Microsoft Office PowerPoint</Application>
  <PresentationFormat>Widescreen</PresentationFormat>
  <Paragraphs>230</Paragraphs>
  <Slides>38</Slides>
  <Notes>31</Notes>
  <HiddenSlides>11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Bahnschrift SemiBold</vt:lpstr>
      <vt:lpstr>Calibri</vt:lpstr>
      <vt:lpstr>Calibri Light</vt:lpstr>
      <vt:lpstr>Century Gothic</vt:lpstr>
      <vt:lpstr>Consolas</vt:lpstr>
      <vt:lpstr>Courier New</vt:lpstr>
      <vt:lpstr>Open Sans</vt:lpstr>
      <vt:lpstr>Segoe UI</vt:lpstr>
      <vt:lpstr>Segoe UI Light</vt:lpstr>
      <vt:lpstr>Segoe UI Semibold</vt:lpstr>
      <vt:lpstr>Segoe UI Semilight</vt:lpstr>
      <vt:lpstr>Wingdings</vt:lpstr>
      <vt:lpstr>Wingdings 2</vt:lpstr>
      <vt:lpstr>Office Theme</vt:lpstr>
      <vt:lpstr>Austin</vt:lpstr>
      <vt:lpstr>Harold Pulcher</vt:lpstr>
      <vt:lpstr>PowerPoint Presentation</vt:lpstr>
      <vt:lpstr>Open Positions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</dc:title>
  <dc:creator>Steve Sanderson</dc:creator>
  <cp:lastModifiedBy>Harold Pulcher</cp:lastModifiedBy>
  <cp:revision>295</cp:revision>
  <dcterms:created xsi:type="dcterms:W3CDTF">2019-06-14T10:31:36Z</dcterms:created>
  <dcterms:modified xsi:type="dcterms:W3CDTF">2020-11-02T03:21:38Z</dcterms:modified>
</cp:coreProperties>
</file>